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Marcellus"/>
      <p:regular r:id="rId24"/>
    </p:embeddedFont>
    <p:embeddedFont>
      <p:font typeface="Abril Fatface"/>
      <p:regular r:id="rId25"/>
    </p:embeddedFont>
    <p:embeddedFont>
      <p:font typeface="DM Serif Display"/>
      <p:regular r:id="rId26"/>
      <p:italic r:id="rId27"/>
    </p:embeddedFont>
    <p:embeddedFont>
      <p:font typeface="Comfortaa Light"/>
      <p:regular r:id="rId28"/>
      <p:bold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Montserrat"/>
      <p:regular r:id="rId34"/>
      <p:bold r:id="rId35"/>
      <p:italic r:id="rId36"/>
      <p:boldItalic r:id="rId37"/>
    </p:embeddedFont>
    <p:embeddedFont>
      <p:font typeface="Zilla Slab Medium"/>
      <p:bold r:id="rId38"/>
    </p:embeddedFont>
    <p:embeddedFont>
      <p:font typeface="Barlow Medium"/>
      <p:regular r:id="rId39"/>
      <p:bold r:id="rId40"/>
      <p:italic r:id="rId41"/>
      <p:boldItalic r:id="rId42"/>
    </p:embeddedFont>
    <p:embeddedFont>
      <p:font typeface="Capriola"/>
      <p:regular r:id="rId43"/>
    </p:embeddedFont>
    <p:embeddedFont>
      <p:font typeface="Albert Sans"/>
      <p:regular r:id="rId44"/>
      <p:bold r:id="rId45"/>
      <p:italic r:id="rId46"/>
      <p:boldItalic r:id="rId47"/>
    </p:embeddedFont>
    <p:embeddedFont>
      <p:font typeface="Bree Serif"/>
      <p:regular r:id="rId48"/>
    </p:embeddedFont>
    <p:embeddedFont>
      <p:font typeface="Comfortaa"/>
      <p:regular r:id="rId49"/>
      <p:bold r:id="rId50"/>
    </p:embeddedFont>
    <p:embeddedFont>
      <p:font typeface="Questrial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7BCC5E-1112-4CFB-93BD-DC4E86657066}">
  <a:tblStyle styleId="{F07BCC5E-1112-4CFB-93BD-DC4E866570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Medium-bold.fntdata"/><Relationship Id="rId42" Type="http://schemas.openxmlformats.org/officeDocument/2006/relationships/font" Target="fonts/BarlowMedium-boldItalic.fntdata"/><Relationship Id="rId41" Type="http://schemas.openxmlformats.org/officeDocument/2006/relationships/font" Target="fonts/BarlowMedium-italic.fntdata"/><Relationship Id="rId44" Type="http://schemas.openxmlformats.org/officeDocument/2006/relationships/font" Target="fonts/AlbertSans-regular.fntdata"/><Relationship Id="rId43" Type="http://schemas.openxmlformats.org/officeDocument/2006/relationships/font" Target="fonts/Capriola-regular.fntdata"/><Relationship Id="rId46" Type="http://schemas.openxmlformats.org/officeDocument/2006/relationships/font" Target="fonts/AlbertSans-italic.fntdata"/><Relationship Id="rId45" Type="http://schemas.openxmlformats.org/officeDocument/2006/relationships/font" Target="fonts/Albert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BreeSerif-regular.fntdata"/><Relationship Id="rId47" Type="http://schemas.openxmlformats.org/officeDocument/2006/relationships/font" Target="fonts/AlbertSans-boldItalic.fntdata"/><Relationship Id="rId49" Type="http://schemas.openxmlformats.org/officeDocument/2006/relationships/font" Target="fonts/Comforta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33" Type="http://schemas.openxmlformats.org/officeDocument/2006/relationships/font" Target="fonts/Lato-boldItalic.fntdata"/><Relationship Id="rId32" Type="http://schemas.openxmlformats.org/officeDocument/2006/relationships/font" Target="fonts/Lato-italic.fntdata"/><Relationship Id="rId35" Type="http://schemas.openxmlformats.org/officeDocument/2006/relationships/font" Target="fonts/Montserrat-bold.fntdata"/><Relationship Id="rId34" Type="http://schemas.openxmlformats.org/officeDocument/2006/relationships/font" Target="fonts/Montserrat-regular.fntdata"/><Relationship Id="rId37" Type="http://schemas.openxmlformats.org/officeDocument/2006/relationships/font" Target="fonts/Montserrat-boldItalic.fntdata"/><Relationship Id="rId36" Type="http://schemas.openxmlformats.org/officeDocument/2006/relationships/font" Target="fonts/Montserrat-italic.fntdata"/><Relationship Id="rId39" Type="http://schemas.openxmlformats.org/officeDocument/2006/relationships/font" Target="fonts/BarlowMedium-regular.fntdata"/><Relationship Id="rId38" Type="http://schemas.openxmlformats.org/officeDocument/2006/relationships/font" Target="fonts/ZillaSlabMedium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arcellus-regular.fntdata"/><Relationship Id="rId23" Type="http://schemas.openxmlformats.org/officeDocument/2006/relationships/slide" Target="slides/slide17.xml"/><Relationship Id="rId26" Type="http://schemas.openxmlformats.org/officeDocument/2006/relationships/font" Target="fonts/DMSerifDisplay-regular.fntdata"/><Relationship Id="rId25" Type="http://schemas.openxmlformats.org/officeDocument/2006/relationships/font" Target="fonts/AbrilFatface-regular.fntdata"/><Relationship Id="rId28" Type="http://schemas.openxmlformats.org/officeDocument/2006/relationships/font" Target="fonts/ComfortaaLight-regular.fntdata"/><Relationship Id="rId27" Type="http://schemas.openxmlformats.org/officeDocument/2006/relationships/font" Target="fonts/DMSerifDisplay-italic.fntdata"/><Relationship Id="rId29" Type="http://schemas.openxmlformats.org/officeDocument/2006/relationships/font" Target="fonts/ComfortaaLight-bold.fntdata"/><Relationship Id="rId51" Type="http://schemas.openxmlformats.org/officeDocument/2006/relationships/font" Target="fonts/Questrial-regular.fntdata"/><Relationship Id="rId50" Type="http://schemas.openxmlformats.org/officeDocument/2006/relationships/font" Target="fonts/Comfortaa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057d27b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35057d27be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057d27be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5057d27be2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057d27be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5057d27be2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057d27be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5057d27be2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057d27be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5057d27be2_0_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057d27be2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5057d27be2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057d27be2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5057d27be2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057d27be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5057d27be2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057d27be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35057d27be2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057d27be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ava</a:t>
            </a:r>
            <a:endParaRPr/>
          </a:p>
        </p:txBody>
      </p:sp>
      <p:sp>
        <p:nvSpPr>
          <p:cNvPr id="62" name="Google Shape;62;g35057d27be2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4c6581f1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64c6581f1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4c6581f1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364c6581f16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057d27be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5057d27be2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057d27be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5057d27be2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057d27be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5057d27be2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0656dc45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50656dc45e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057d27be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35057d27be2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forms/d/e/1FAIpQLSfOqg2lOCMhymgydsEVUtl85NJtC3L05eGp3wRtavY-6EWf2Q/viewform?usp=header" TargetMode="External"/><Relationship Id="rId10" Type="http://schemas.openxmlformats.org/officeDocument/2006/relationships/hyperlink" Target="https://docs.google.com/document/d/1ckRVk5tuBGj3RHBtOHCnf4zgaR5HKnxn8sMLXAcvdQI/edit?usp=sharing" TargetMode="External"/><Relationship Id="rId13" Type="http://schemas.openxmlformats.org/officeDocument/2006/relationships/hyperlink" Target="https://docs.google.com/forms/d/e/1FAIpQLScoXNnpqJ08ZHSxFhOeVuZ54ZFnIRNT1XLoVjOsrtc6PJwmgA/viewform?usp=header" TargetMode="External"/><Relationship Id="rId12" Type="http://schemas.openxmlformats.org/officeDocument/2006/relationships/hyperlink" Target="https://docs.google.com/forms/d/e/1FAIpQLSf3vXxdVp34yPJhtpO8WFccOI8qyub39cGwowE0KVuFPzedWA/viewform?usp=dialog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hyperlink" Target="https://docs.google.com/forms/d/e/1FAIpQLScmaxxKew9hArGbSCqn9DbUhb3a1ZpkDbhWBoNaXSeMUkJvZw/viewform?usp=header" TargetMode="External"/><Relationship Id="rId15" Type="http://schemas.openxmlformats.org/officeDocument/2006/relationships/image" Target="../media/image79.jpg"/><Relationship Id="rId14" Type="http://schemas.openxmlformats.org/officeDocument/2006/relationships/hyperlink" Target="https://docs.google.com/forms/d/e/1FAIpQLSfAKo6XzBVXEIfOYsJJzrUXGiPzTYTf2YrCO38THYYfGMNfkg/viewform?usp=header" TargetMode="External"/><Relationship Id="rId17" Type="http://schemas.openxmlformats.org/officeDocument/2006/relationships/image" Target="../media/image47.png"/><Relationship Id="rId16" Type="http://schemas.openxmlformats.org/officeDocument/2006/relationships/image" Target="../media/image42.jpg"/><Relationship Id="rId5" Type="http://schemas.openxmlformats.org/officeDocument/2006/relationships/image" Target="../media/image16.png"/><Relationship Id="rId19" Type="http://schemas.openxmlformats.org/officeDocument/2006/relationships/image" Target="../media/image44.png"/><Relationship Id="rId6" Type="http://schemas.openxmlformats.org/officeDocument/2006/relationships/image" Target="../media/image14.png"/><Relationship Id="rId18" Type="http://schemas.openxmlformats.org/officeDocument/2006/relationships/image" Target="../media/image50.jpg"/><Relationship Id="rId7" Type="http://schemas.openxmlformats.org/officeDocument/2006/relationships/hyperlink" Target="https://docs.google.com/forms/d/e/1FAIpQLSe3yScA2hzNPEVkJFhmi9DeCPT6-3o2BFBGC8gjX5eRoubNTw/viewform?usp=header" TargetMode="External"/><Relationship Id="rId8" Type="http://schemas.openxmlformats.org/officeDocument/2006/relationships/hyperlink" Target="https://docs.google.com/document/d/1SRT5l0rRI19xhQn51qRAEvQzh_WG4IKxExqio5kwUMA/edit?usp=sharing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hyperlink" Target="https://docs.google.com/forms/d/e/1FAIpQLSdgiPUVEB-bWkYR3lesC9Gutwr5RTT1If0v3vrsC9sv_-AhNw/viewform?usp=header" TargetMode="External"/><Relationship Id="rId9" Type="http://schemas.openxmlformats.org/officeDocument/2006/relationships/image" Target="../media/image41.jpg"/><Relationship Id="rId5" Type="http://schemas.openxmlformats.org/officeDocument/2006/relationships/hyperlink" Target="https://docs.google.com/forms/d/e/1FAIpQLSfc1iVUvdQfKfDDwhxIFt2GhBTQmPIL_NVZKWi5bbaMlIukgQ/viewform?usp=header" TargetMode="External"/><Relationship Id="rId6" Type="http://schemas.openxmlformats.org/officeDocument/2006/relationships/image" Target="../media/image51.jpg"/><Relationship Id="rId7" Type="http://schemas.openxmlformats.org/officeDocument/2006/relationships/image" Target="../media/image52.jpg"/><Relationship Id="rId8" Type="http://schemas.openxmlformats.org/officeDocument/2006/relationships/image" Target="../media/image53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forms.gle/BLompJa5ocTgBvaWA" TargetMode="External"/><Relationship Id="rId10" Type="http://schemas.openxmlformats.org/officeDocument/2006/relationships/hyperlink" Target="https://forms.gle/bE1UKtAoyYMZo53N7" TargetMode="External"/><Relationship Id="rId12" Type="http://schemas.openxmlformats.org/officeDocument/2006/relationships/hyperlink" Target="https://forms.gle/DkLv7xKiFM68zeK88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9" Type="http://schemas.openxmlformats.org/officeDocument/2006/relationships/image" Target="../media/image56.jpg"/><Relationship Id="rId5" Type="http://schemas.openxmlformats.org/officeDocument/2006/relationships/image" Target="../media/image48.jpg"/><Relationship Id="rId6" Type="http://schemas.openxmlformats.org/officeDocument/2006/relationships/image" Target="../media/image64.gif"/><Relationship Id="rId7" Type="http://schemas.openxmlformats.org/officeDocument/2006/relationships/image" Target="../media/image82.gif"/><Relationship Id="rId8" Type="http://schemas.openxmlformats.org/officeDocument/2006/relationships/image" Target="../media/image8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tudentaffairs.pitt.edu/campus-recreation/group-fitness/register-for-a-class/" TargetMode="External"/><Relationship Id="rId4" Type="http://schemas.openxmlformats.org/officeDocument/2006/relationships/hyperlink" Target="https://forms.gle/a9ru9sMcQnrFT1wC7" TargetMode="External"/><Relationship Id="rId5" Type="http://schemas.openxmlformats.org/officeDocument/2006/relationships/hyperlink" Target="https://nam12.safelinks.protection.outlook.com/?url=https%3A%2F%2Fdonors.vitalant.org%2Fdwp%2Fportal%2Fdwa%2Fappointment%2Fguest%2Fphl%2FtimeSlotsExtr%3Ftoken%3DVjdmyaBabuzaNjoxZiNznQLDZtcdnIeWMAyDCJJWYNc%253D&amp;data=05%7C02%7Cnic156%40pitt.edu%7C9bf13945343949b7890e08ddd3994fe3%7C9ef9f489e0a04eeb87cc3a526112fd0d%7C1%7C0%7C638899377790482154%7CUnknown%7CTWFpbGZsb3d8eyJFbXB0eU1hcGkiOnRydWUsIlYiOiIwLjAuMDAwMCIsIlAiOiJXaW4zMiIsIkFOIjoiTWFpbCIsIldUIjoyfQ%3D%3D%7C0%7C%7C%7C&amp;sdata=vk0v9XRa62qrytX%2BsPMKir3R1NoZ9Ze7AhFQXwwpXms%3D&amp;reserved=0" TargetMode="External"/><Relationship Id="rId6" Type="http://schemas.openxmlformats.org/officeDocument/2006/relationships/image" Target="../media/image54.png"/><Relationship Id="rId7" Type="http://schemas.openxmlformats.org/officeDocument/2006/relationships/image" Target="../media/image89.jpg"/><Relationship Id="rId8" Type="http://schemas.openxmlformats.org/officeDocument/2006/relationships/image" Target="../media/image5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61.jp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e-PyfZ9mk_MLUif52quaKNUPC1bzWEKp2z-6KRtRGC4/edit?usp=sharing" TargetMode="External"/><Relationship Id="rId10" Type="http://schemas.openxmlformats.org/officeDocument/2006/relationships/hyperlink" Target="https://docs.google.com/forms/d/e/1FAIpQLScGHSnupjKYK2Tb_jIYMg_As7yQSigXRTJpvYqp4-y4ajg0Dg/viewform?usp=header" TargetMode="External"/><Relationship Id="rId12" Type="http://schemas.openxmlformats.org/officeDocument/2006/relationships/hyperlink" Target="https://docs.google.com/forms/d/e/1FAIpQLSe6OHEUrG4muPMEYnz-aQNWpR37KqYTxJnpZLLIbtp0cM1VTQ/viewform?usp=header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9" Type="http://schemas.openxmlformats.org/officeDocument/2006/relationships/image" Target="../media/image87.jpg"/><Relationship Id="rId5" Type="http://schemas.openxmlformats.org/officeDocument/2006/relationships/image" Target="../media/image84.jp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88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jpg"/><Relationship Id="rId10" Type="http://schemas.openxmlformats.org/officeDocument/2006/relationships/image" Target="../media/image7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5" Type="http://schemas.openxmlformats.org/officeDocument/2006/relationships/image" Target="../media/image70.png"/><Relationship Id="rId6" Type="http://schemas.openxmlformats.org/officeDocument/2006/relationships/hyperlink" Target="https://docs.google.com/forms/d/e/1FAIpQLScC7Z5NeW8MlWAVNKQ0Jf_U8Iqtr-GzDUogUMx6C3AS4Hh_qA/viewform?usp=header" TargetMode="External"/><Relationship Id="rId7" Type="http://schemas.openxmlformats.org/officeDocument/2006/relationships/hyperlink" Target="https://docs.google.com/forms/d/e/1FAIpQLScuSmUHNgrjaNb6dGvCbSi3QEUfDl6qLQ7ZyFYJFf5mBIkyTQ/viewform?usp=header" TargetMode="External"/><Relationship Id="rId8" Type="http://schemas.openxmlformats.org/officeDocument/2006/relationships/image" Target="../media/image7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Relationship Id="rId11" Type="http://schemas.openxmlformats.org/officeDocument/2006/relationships/image" Target="../media/image1.png"/><Relationship Id="rId10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24.jpg"/><Relationship Id="rId6" Type="http://schemas.openxmlformats.org/officeDocument/2006/relationships/image" Target="../media/image23.jpg"/><Relationship Id="rId7" Type="http://schemas.openxmlformats.org/officeDocument/2006/relationships/image" Target="../media/image27.jpg"/><Relationship Id="rId8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Relationship Id="rId4" Type="http://schemas.openxmlformats.org/officeDocument/2006/relationships/image" Target="../media/image5.jpg"/><Relationship Id="rId9" Type="http://schemas.openxmlformats.org/officeDocument/2006/relationships/image" Target="../media/image22.jpg"/><Relationship Id="rId5" Type="http://schemas.openxmlformats.org/officeDocument/2006/relationships/image" Target="../media/image3.jpg"/><Relationship Id="rId6" Type="http://schemas.openxmlformats.org/officeDocument/2006/relationships/image" Target="../media/image20.jpg"/><Relationship Id="rId7" Type="http://schemas.openxmlformats.org/officeDocument/2006/relationships/image" Target="../media/image67.jpg"/><Relationship Id="rId8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jpg"/><Relationship Id="rId10" Type="http://schemas.openxmlformats.org/officeDocument/2006/relationships/image" Target="../media/image37.jpg"/><Relationship Id="rId13" Type="http://schemas.openxmlformats.org/officeDocument/2006/relationships/image" Target="../media/image39.jpg"/><Relationship Id="rId1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jpg"/><Relationship Id="rId5" Type="http://schemas.openxmlformats.org/officeDocument/2006/relationships/hyperlink" Target="https://pittnsa.wixsite.com/pitt" TargetMode="External"/><Relationship Id="rId6" Type="http://schemas.openxmlformats.org/officeDocument/2006/relationships/hyperlink" Target="https://docs.google.com/forms/d/e/1FAIpQLScbBvkimQAnvmJVwfTVKaNeMR-FGW2jown6YPBu33T2pCsrCg/viewform?usp=sharing&amp;ouid=108479001837603427034" TargetMode="External"/><Relationship Id="rId7" Type="http://schemas.openxmlformats.org/officeDocument/2006/relationships/hyperlink" Target="https://docs.google.com/forms/d/e/1FAIpQLSdFR8QQ6TYOc0N-T6f_9WFqEMMdAz4WlRONPRGAegwSMCFnug/viewform?usp=sharing&amp;ouid=108479001837603427034" TargetMode="External"/><Relationship Id="rId8" Type="http://schemas.openxmlformats.org/officeDocument/2006/relationships/hyperlink" Target="https://docs.google.com/forms/d/e/1FAIpQLSfhO8PUjmdylX6uvwdZ3mJGtPiTOtEtk1u2mPL4KIrxu1dMmg/viewform?usp=sharing&amp;ouid=108479001837603427034" TargetMode="Externa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hyperlink" Target="https://docs.google.com/forms/d/e/1FAIpQLScY9pQOBUUxJ_hUec9zIotlLRO1y3p0zTsziBq_2gUE-cC8nA/viewform?usp=header" TargetMode="External"/><Relationship Id="rId9" Type="http://schemas.openxmlformats.org/officeDocument/2006/relationships/image" Target="../media/image62.jpg"/><Relationship Id="rId5" Type="http://schemas.openxmlformats.org/officeDocument/2006/relationships/hyperlink" Target="https://docs.google.com/forms/d/e/1FAIpQLSeqpBcFjcHU9IyAPrmXiRl-AcOuKEbJBC6xLLaazYzXoYQFNQ/viewform?usp=header" TargetMode="External"/><Relationship Id="rId6" Type="http://schemas.openxmlformats.org/officeDocument/2006/relationships/hyperlink" Target="https://docs.google.com/forms/d/e/1FAIpQLSehqVY86-KXbFlg5qQdxU-kQhZ5-Ijf8E9NMsHul44zWMN46Q/viewform?usp=header" TargetMode="External"/><Relationship Id="rId7" Type="http://schemas.openxmlformats.org/officeDocument/2006/relationships/image" Target="../media/image15.jpg"/><Relationship Id="rId8" Type="http://schemas.openxmlformats.org/officeDocument/2006/relationships/image" Target="../media/image7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jpg"/><Relationship Id="rId4" Type="http://schemas.openxmlformats.org/officeDocument/2006/relationships/image" Target="../media/image81.jpg"/><Relationship Id="rId9" Type="http://schemas.openxmlformats.org/officeDocument/2006/relationships/image" Target="../media/image31.png"/><Relationship Id="rId5" Type="http://schemas.openxmlformats.org/officeDocument/2006/relationships/image" Target="../media/image19.png"/><Relationship Id="rId6" Type="http://schemas.openxmlformats.org/officeDocument/2006/relationships/image" Target="../media/image68.jpg"/><Relationship Id="rId7" Type="http://schemas.openxmlformats.org/officeDocument/2006/relationships/image" Target="../media/image63.jpg"/><Relationship Id="rId8" Type="http://schemas.openxmlformats.org/officeDocument/2006/relationships/image" Target="../media/image6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hyperlink" Target="https://forms.gle/7y2Cm8DFVQFLWiVb9" TargetMode="External"/><Relationship Id="rId6" Type="http://schemas.openxmlformats.org/officeDocument/2006/relationships/hyperlink" Target="mailto:pittnsa@gmail.com" TargetMode="External"/><Relationship Id="rId7" Type="http://schemas.openxmlformats.org/officeDocument/2006/relationships/hyperlink" Target="https://docs.google.com/spreadsheets/d/1MeSwlWVXm8wX6kV-btlJ7BY39k11T2E1S9TfgLDJ53Y/edit?usp=sharing" TargetMode="External"/><Relationship Id="rId8" Type="http://schemas.openxmlformats.org/officeDocument/2006/relationships/hyperlink" Target="https://pittnsa.wixsite.com/pitt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91218">
            <a:off x="3854164" y="-529304"/>
            <a:ext cx="3541513" cy="269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897626">
            <a:off x="6930990" y="-926381"/>
            <a:ext cx="3397320" cy="258814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19800" y="2499800"/>
            <a:ext cx="75372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NSA GBM 9/8</a:t>
            </a:r>
            <a:endParaRPr sz="700"/>
          </a:p>
        </p:txBody>
      </p:sp>
      <p:sp>
        <p:nvSpPr>
          <p:cNvPr id="57" name="Google Shape;57;p13"/>
          <p:cNvSpPr txBox="1"/>
          <p:nvPr/>
        </p:nvSpPr>
        <p:spPr>
          <a:xfrm>
            <a:off x="419788" y="3503346"/>
            <a:ext cx="406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9933"/>
                </a:solidFill>
                <a:latin typeface="Lato"/>
                <a:ea typeface="Lato"/>
                <a:cs typeface="Lato"/>
                <a:sym typeface="Lato"/>
              </a:rPr>
              <a:t>We will begin shortly!</a:t>
            </a:r>
            <a:endParaRPr sz="700"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43992">
            <a:off x="-446379" y="-836578"/>
            <a:ext cx="2408536" cy="240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574397">
            <a:off x="-1012868" y="4131535"/>
            <a:ext cx="3541513" cy="269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2"/>
          <p:cNvCxnSpPr/>
          <p:nvPr/>
        </p:nvCxnSpPr>
        <p:spPr>
          <a:xfrm>
            <a:off x="0" y="4634713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FF45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374" y="4330092"/>
            <a:ext cx="1074855" cy="59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2455" y="4201577"/>
            <a:ext cx="847223" cy="8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5">
            <a:alphaModFix/>
          </a:blip>
          <a:srcRect b="63314" l="0" r="0" t="0"/>
          <a:stretch/>
        </p:blipFill>
        <p:spPr>
          <a:xfrm>
            <a:off x="3094348" y="4289827"/>
            <a:ext cx="860986" cy="67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6">
            <a:alphaModFix/>
          </a:blip>
          <a:srcRect b="66717" l="0" r="0" t="0"/>
          <a:stretch/>
        </p:blipFill>
        <p:spPr>
          <a:xfrm>
            <a:off x="7445344" y="4289828"/>
            <a:ext cx="877711" cy="62273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115675" y="243475"/>
            <a:ext cx="878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Zilla Slab Medium"/>
                <a:ea typeface="Zilla Slab Medium"/>
                <a:cs typeface="Zilla Slab Medium"/>
                <a:sym typeface="Zilla Slab Medium"/>
              </a:rPr>
              <a:t>Professional Development: Sophia Espaillat - sme81@pitt.edu</a:t>
            </a:r>
            <a:endParaRPr sz="200"/>
          </a:p>
        </p:txBody>
      </p:sp>
      <p:sp>
        <p:nvSpPr>
          <p:cNvPr id="172" name="Google Shape;172;p22"/>
          <p:cNvSpPr txBox="1"/>
          <p:nvPr/>
        </p:nvSpPr>
        <p:spPr>
          <a:xfrm>
            <a:off x="254700" y="643675"/>
            <a:ext cx="4161000" cy="42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Hi everyone! So good to see you!! 😊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Fall Leadership Series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fortaa Light"/>
              <a:buChar char="-"/>
            </a:pPr>
            <a:r>
              <a:rPr lang="en" sz="1500">
                <a:solidFill>
                  <a:schemeClr val="dk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First Session: NSNA &amp; SNAP + Your Leadership Color on 9/22 at 6:30 in VIC 262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chemeClr val="hlink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7"/>
              </a:rPr>
              <a:t>Interest Form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Resolutions Committee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6CADB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rgbClr val="26CADB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 Sheet</a:t>
            </a:r>
            <a:endParaRPr sz="1500">
              <a:solidFill>
                <a:srgbClr val="26CADB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chemeClr val="hlink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9"/>
              </a:rPr>
              <a:t>Interest Form DUE 9/15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SNAP Convention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6CADB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rgbClr val="26CADB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 Sheet</a:t>
            </a:r>
            <a:endParaRPr sz="1500">
              <a:solidFill>
                <a:srgbClr val="26CADB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chemeClr val="hlink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11"/>
              </a:rPr>
              <a:t>Interest Form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Midwife Center Tour 10/18 at noon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fortaa Light"/>
              <a:buChar char="-"/>
            </a:pPr>
            <a:r>
              <a:rPr lang="en" sz="1500" u="sng">
                <a:solidFill>
                  <a:schemeClr val="hlink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12"/>
              </a:rPr>
              <a:t>Interest Form</a:t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71AFB6"/>
                </a:solidFill>
                <a:latin typeface="Comfortaa Light"/>
                <a:ea typeface="Comfortaa Light"/>
                <a:cs typeface="Comfortaa Light"/>
                <a:sym typeface="Comfortaa Ligh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Leave advice for 1st year students here!</a:t>
            </a:r>
            <a:endParaRPr sz="1500">
              <a:solidFill>
                <a:srgbClr val="71AFB6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highlight>
                  <a:srgbClr val="FBEBF4"/>
                </a:highlight>
                <a:latin typeface="Comfortaa"/>
                <a:ea typeface="Comfortaa"/>
                <a:cs typeface="Comfortaa"/>
                <a:sym typeface="Comfortaa"/>
              </a:rPr>
              <a:t>What would you like to see from PD this semester? </a:t>
            </a:r>
            <a:r>
              <a:rPr lang="en" sz="1500" u="sng">
                <a:solidFill>
                  <a:srgbClr val="D56D88"/>
                </a:solidFill>
                <a:highlight>
                  <a:srgbClr val="FBEBF4"/>
                </a:highlight>
                <a:latin typeface="Comfortaa"/>
                <a:ea typeface="Comfortaa"/>
                <a:cs typeface="Comfortaa"/>
                <a:sym typeface="Comforta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LMK HERE!</a:t>
            </a:r>
            <a:endParaRPr sz="1500">
              <a:solidFill>
                <a:srgbClr val="D56D88"/>
              </a:solidFill>
              <a:highlight>
                <a:srgbClr val="FBEBF4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61675" y="818575"/>
            <a:ext cx="2553876" cy="16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15802" y="1555947"/>
            <a:ext cx="2276077" cy="153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15800" y="778475"/>
            <a:ext cx="1198039" cy="10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18">
            <a:alphaModFix/>
          </a:blip>
          <a:srcRect b="24508" l="0" r="0" t="26806"/>
          <a:stretch/>
        </p:blipFill>
        <p:spPr>
          <a:xfrm>
            <a:off x="5581901" y="2515750"/>
            <a:ext cx="2002474" cy="12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49925" y="1963150"/>
            <a:ext cx="1632251" cy="9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4791325" y="3660650"/>
            <a:ext cx="3864600" cy="1299900"/>
          </a:xfrm>
          <a:prstGeom prst="roundRect">
            <a:avLst>
              <a:gd fmla="val 16667" name="adj"/>
            </a:avLst>
          </a:prstGeom>
          <a:solidFill>
            <a:srgbClr val="FBEB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mfortaa"/>
                <a:ea typeface="Comfortaa"/>
                <a:cs typeface="Comfortaa"/>
                <a:sym typeface="Comfortaa"/>
              </a:rPr>
              <a:t>About me: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Junior from Metuchen, NJ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Work as a caregiver &amp; at the ice cream shop in Schenley Plaza! Come say hi 😁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-"/>
            </a:pPr>
            <a:r>
              <a:rPr lang="en" sz="1000">
                <a:latin typeface="Comfortaa"/>
                <a:ea typeface="Comfortaa"/>
                <a:cs typeface="Comfortaa"/>
                <a:sym typeface="Comfortaa"/>
              </a:rPr>
              <a:t>NEC West &amp; Chair for SNAP - interested in </a:t>
            </a:r>
            <a:r>
              <a:rPr lang="en" sz="1000">
                <a:latin typeface="Comfortaa"/>
                <a:ea typeface="Comfortaa"/>
                <a:cs typeface="Comfortaa"/>
                <a:sym typeface="Comfortaa"/>
              </a:rPr>
              <a:t>running</a:t>
            </a:r>
            <a:r>
              <a:rPr lang="en" sz="1000">
                <a:latin typeface="Comfortaa"/>
                <a:ea typeface="Comfortaa"/>
                <a:cs typeface="Comfortaa"/>
                <a:sym typeface="Comfortaa"/>
              </a:rPr>
              <a:t> for state board? LMK!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Pumped gas like 3 times this summer #biggirl</a:t>
            </a:r>
            <a:endParaRPr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704078">
            <a:off x="7356364" y="-772972"/>
            <a:ext cx="2188922" cy="218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291900" y="155150"/>
            <a:ext cx="856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Zilla Slab Medium"/>
                <a:ea typeface="Zilla Slab Medium"/>
                <a:cs typeface="Zilla Slab Medium"/>
                <a:sym typeface="Zilla Slab Medium"/>
              </a:rPr>
              <a:t>Social: Astrid Yerardi - asy30@pitt.edu</a:t>
            </a:r>
            <a:endParaRPr sz="600"/>
          </a:p>
        </p:txBody>
      </p:sp>
      <p:sp>
        <p:nvSpPr>
          <p:cNvPr id="185" name="Google Shape;185;p23"/>
          <p:cNvSpPr/>
          <p:nvPr/>
        </p:nvSpPr>
        <p:spPr>
          <a:xfrm>
            <a:off x="4821900" y="2935800"/>
            <a:ext cx="4322100" cy="2207700"/>
          </a:xfrm>
          <a:prstGeom prst="roundRect">
            <a:avLst>
              <a:gd fmla="val 16667" name="adj"/>
            </a:avLst>
          </a:prstGeom>
          <a:solidFill>
            <a:srgbClr val="FBEBF4"/>
          </a:solidFill>
          <a:ln cap="flat" cmpd="sng" w="9525">
            <a:solidFill>
              <a:srgbClr val="3854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About Me:</a:t>
            </a:r>
            <a:endParaRPr b="1"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Senior</a:t>
            </a: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 from Bedford, Massachusetts</a:t>
            </a:r>
            <a:endParaRPr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Interested in Pediatric critical care (PICU)</a:t>
            </a:r>
            <a:endParaRPr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SNI in PICU &amp; PCT on Mother/Baby unit at Magee Women’s</a:t>
            </a:r>
            <a:endParaRPr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I love being outdoors and travelling (did anyone go anywhere cool this summer?! I went to Scandinavia!)</a:t>
            </a:r>
            <a:endParaRPr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3D040A"/>
                </a:solidFill>
                <a:latin typeface="Bree Serif"/>
                <a:ea typeface="Bree Serif"/>
                <a:cs typeface="Bree Serif"/>
                <a:sym typeface="Bree Serif"/>
              </a:rPr>
              <a:t>I love coffee, tea, snacks, fall, and nursing…reach out anytime to talk or hang: @ayerardi22 on instagram!!</a:t>
            </a:r>
            <a:endParaRPr sz="1300">
              <a:solidFill>
                <a:srgbClr val="3D040A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1325" y="641125"/>
            <a:ext cx="4821900" cy="3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Welcome new &amp; returning NSA members!!</a:t>
            </a:r>
            <a:endParaRPr b="1"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600"/>
              <a:buFont typeface="Albert Sans"/>
              <a:buChar char="★"/>
            </a:pPr>
            <a:r>
              <a:rPr b="1" lang="en" sz="1600" u="sng">
                <a:solidFill>
                  <a:srgbClr val="741B47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Events Feedback Form!!</a:t>
            </a:r>
            <a:endParaRPr b="1" sz="1600">
              <a:solidFill>
                <a:srgbClr val="741B47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★"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Social Media:</a:t>
            </a:r>
            <a:endParaRPr b="1"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Char char="○"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@pittnsa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 on Instagram &amp; TikTok!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★"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Social Events!</a:t>
            </a:r>
            <a:endParaRPr b="1"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Thursday 9/11 @5-6pm:</a:t>
            </a: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 Ice Cream Social w/ Keio University Students 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(10pts)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TBD: </a:t>
            </a: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4th Annual NSA Field Day!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!! (10pts)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Char char="★"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Big/Little Families 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(5pts/meetup, 15pt cap):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Expanding on current families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Find close friends/mentors within nursing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Sign up for the 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program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 at future GBM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★"/>
            </a:pPr>
            <a:r>
              <a:rPr b="1"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Social Committee:</a:t>
            </a:r>
            <a:endParaRPr b="1"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Font typeface="Albert Sans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Help us plan and set up social events!!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3D040A"/>
              </a:buClr>
              <a:buSzPts val="1600"/>
              <a:buChar char="○"/>
            </a:pP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Use </a:t>
            </a:r>
            <a:r>
              <a:rPr b="1" lang="en" sz="1600" u="sng">
                <a:solidFill>
                  <a:srgbClr val="741B47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LINK</a:t>
            </a:r>
            <a:r>
              <a:rPr lang="en" sz="1600">
                <a:solidFill>
                  <a:srgbClr val="3D040A"/>
                </a:solidFill>
                <a:latin typeface="Albert Sans"/>
                <a:ea typeface="Albert Sans"/>
                <a:cs typeface="Albert Sans"/>
                <a:sym typeface="Albert Sans"/>
              </a:rPr>
              <a:t> to sign up!</a:t>
            </a:r>
            <a:endParaRPr sz="1600">
              <a:solidFill>
                <a:srgbClr val="3D040A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187" name="Google Shape;187;p23" title="5A046D2C-35CE-47B7-B310-EF2DEBD3E277_1_105_c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3000" y="709250"/>
            <a:ext cx="1226275" cy="16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 title="8604899B-AD06-464D-B4BD-43D4AB337676_1_105_c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5550" y="709250"/>
            <a:ext cx="1226275" cy="163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 title="E105E80A-478C-42A7-A5C7-D659E7E5C0A2_1_105_c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9273" y="709250"/>
            <a:ext cx="1226275" cy="16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 title="68FA62B4-0AD0-4CC1-9749-064629A53BA1_1_105_c.jpeg"/>
          <p:cNvPicPr preferRelativeResize="0"/>
          <p:nvPr/>
        </p:nvPicPr>
        <p:blipFill rotWithShape="1">
          <a:blip r:embed="rId9">
            <a:alphaModFix/>
          </a:blip>
          <a:srcRect b="7930" l="0" r="0" t="15152"/>
          <a:stretch/>
        </p:blipFill>
        <p:spPr>
          <a:xfrm>
            <a:off x="5053000" y="2071750"/>
            <a:ext cx="1566925" cy="8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 title="12DC6C76-144A-40DA-B935-FEA600CD3380_1_105_c.jpeg"/>
          <p:cNvPicPr preferRelativeResize="0"/>
          <p:nvPr/>
        </p:nvPicPr>
        <p:blipFill rotWithShape="1">
          <a:blip r:embed="rId10">
            <a:alphaModFix/>
          </a:blip>
          <a:srcRect b="0" l="0" r="0" t="26475"/>
          <a:stretch/>
        </p:blipFill>
        <p:spPr>
          <a:xfrm>
            <a:off x="7164900" y="2071749"/>
            <a:ext cx="1566925" cy="8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 title="Screenshot 2025-09-07 at 3.03.22 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09050" y="2071750"/>
            <a:ext cx="796450" cy="8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113016">
            <a:off x="195020" y="4019460"/>
            <a:ext cx="932713" cy="121274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596250" y="63085"/>
            <a:ext cx="7951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</a:rPr>
              <a:t>Service: Stephanie Adamousky - sja75@pitt.edu</a:t>
            </a:r>
            <a:endParaRPr sz="100">
              <a:solidFill>
                <a:srgbClr val="FBEBF4"/>
              </a:solidFill>
              <a:highlight>
                <a:srgbClr val="FF4545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5422000" y="3743325"/>
            <a:ext cx="3672600" cy="1354500"/>
          </a:xfrm>
          <a:prstGeom prst="rect">
            <a:avLst/>
          </a:prstGeom>
          <a:solidFill>
            <a:srgbClr val="FF454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About Me </a:t>
            </a:r>
            <a:endParaRPr b="1" sz="13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I am a junior</a:t>
            </a: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 from Bucks County, PA 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I am on the women’s club volleyball team here at Pitt :)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I am a PCT at Children’s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I want to be a pediatric oncology nurse!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This summer I studied abroad in Ireland!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900"/>
              <a:buFont typeface="Capriola"/>
              <a:buChar char="★"/>
            </a:pPr>
            <a:r>
              <a:rPr lang="en" sz="900">
                <a:solidFill>
                  <a:srgbClr val="FBEBF4"/>
                </a:solidFill>
                <a:latin typeface="Capriola"/>
                <a:ea typeface="Capriola"/>
                <a:cs typeface="Capriola"/>
                <a:sym typeface="Capriola"/>
              </a:rPr>
              <a:t>My all time favorite snack is microwave popcorn </a:t>
            </a:r>
            <a:endParaRPr sz="900">
              <a:solidFill>
                <a:srgbClr val="FBEBF4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pic>
        <p:nvPicPr>
          <p:cNvPr id="200" name="Google Shape;200;p24" title="1A1EE526-CDF9-4B30-8485-82B34594F1EF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275" y="528925"/>
            <a:ext cx="1167998" cy="15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 title="bddfb27d-bbd7-42ed-b21b-09867c99b14c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060" y="2158950"/>
            <a:ext cx="1146489" cy="152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 title="tempImagekLM4VB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8050" y="541325"/>
            <a:ext cx="1146497" cy="15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 title="tempImageT4cVEE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5025" y="2158958"/>
            <a:ext cx="1146497" cy="152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 title="tempImage4q2fPh.gi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2000" y="528950"/>
            <a:ext cx="1146497" cy="15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 title="IMG_9979_VSCO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2000" y="2158950"/>
            <a:ext cx="1146501" cy="15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118775" y="597575"/>
            <a:ext cx="5225700" cy="3336300"/>
          </a:xfrm>
          <a:prstGeom prst="rect">
            <a:avLst/>
          </a:prstGeom>
          <a:solidFill>
            <a:srgbClr val="FBEBF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4545"/>
              </a:buClr>
              <a:buSzPts val="1500"/>
              <a:buFont typeface="Capriola"/>
              <a:buChar char="★"/>
            </a:pPr>
            <a:r>
              <a:rPr lang="en" sz="1500">
                <a:solidFill>
                  <a:srgbClr val="FF4545"/>
                </a:solidFill>
                <a:latin typeface="Capriola"/>
                <a:ea typeface="Capriola"/>
                <a:cs typeface="Capriola"/>
                <a:sym typeface="Capriola"/>
              </a:rPr>
              <a:t>In the process of planning my first few events!</a:t>
            </a:r>
            <a:endParaRPr sz="1500">
              <a:solidFill>
                <a:srgbClr val="FF4545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4545"/>
              </a:buClr>
              <a:buSzPts val="1500"/>
              <a:buFont typeface="Capriola"/>
              <a:buChar char="○"/>
            </a:pPr>
            <a:r>
              <a:rPr lang="en" sz="1500">
                <a:solidFill>
                  <a:srgbClr val="FF4545"/>
                </a:solidFill>
                <a:latin typeface="Capriola"/>
                <a:ea typeface="Capriola"/>
                <a:cs typeface="Capriola"/>
                <a:sym typeface="Capriola"/>
              </a:rPr>
              <a:t>please fill out this form so I can gauge when the best days/times would be to have events :)</a:t>
            </a:r>
            <a:endParaRPr sz="1500">
              <a:solidFill>
                <a:srgbClr val="FF4545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1500"/>
              <a:buFont typeface="Capriola"/>
              <a:buChar char="○"/>
            </a:pPr>
            <a:r>
              <a:rPr lang="en" sz="1500" u="sng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event availability form</a:t>
            </a:r>
            <a:r>
              <a:rPr lang="en" sz="1500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endParaRPr sz="1500">
              <a:solidFill>
                <a:srgbClr val="FBEBF4"/>
              </a:solidFill>
              <a:highlight>
                <a:srgbClr val="FF4545"/>
              </a:highlight>
              <a:latin typeface="Capriola"/>
              <a:ea typeface="Capriola"/>
              <a:cs typeface="Capriola"/>
              <a:sym typeface="Capriol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4545"/>
              </a:buClr>
              <a:buSzPts val="1500"/>
              <a:buFont typeface="Capriola"/>
              <a:buChar char="★"/>
            </a:pPr>
            <a:r>
              <a:rPr lang="en" sz="1500">
                <a:solidFill>
                  <a:srgbClr val="FF4545"/>
                </a:solidFill>
                <a:latin typeface="Capriola"/>
                <a:ea typeface="Capriola"/>
                <a:cs typeface="Capriola"/>
                <a:sym typeface="Capriola"/>
              </a:rPr>
              <a:t>Some events I have in mind would only be possible if we carpooled there…</a:t>
            </a:r>
            <a:endParaRPr sz="1500">
              <a:solidFill>
                <a:srgbClr val="FF4545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4545"/>
              </a:buClr>
              <a:buSzPts val="1500"/>
              <a:buFont typeface="Capriola"/>
              <a:buChar char="○"/>
            </a:pPr>
            <a:r>
              <a:rPr lang="en" sz="1500">
                <a:solidFill>
                  <a:srgbClr val="FF4545"/>
                </a:solidFill>
                <a:latin typeface="Capriola"/>
                <a:ea typeface="Capriola"/>
                <a:cs typeface="Capriola"/>
                <a:sym typeface="Capriola"/>
              </a:rPr>
              <a:t>please fill out this form if you have a car and would be willing to drive to events :)</a:t>
            </a:r>
            <a:endParaRPr sz="1500">
              <a:solidFill>
                <a:srgbClr val="FF4545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1500"/>
              <a:buFont typeface="Capriola"/>
              <a:buChar char="○"/>
            </a:pPr>
            <a:r>
              <a:rPr lang="en" sz="1500" u="sng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carpool form</a:t>
            </a:r>
            <a:r>
              <a:rPr lang="en" sz="1500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endParaRPr sz="1500">
              <a:solidFill>
                <a:srgbClr val="FBEBF4"/>
              </a:solidFill>
              <a:highlight>
                <a:srgbClr val="FF4545"/>
              </a:highlight>
              <a:latin typeface="Capriola"/>
              <a:ea typeface="Capriola"/>
              <a:cs typeface="Capriola"/>
              <a:sym typeface="Capriol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4545"/>
              </a:buClr>
              <a:buSzPts val="1500"/>
              <a:buFont typeface="Capriola"/>
              <a:buChar char="★"/>
            </a:pPr>
            <a:r>
              <a:rPr lang="en" sz="1500">
                <a:solidFill>
                  <a:srgbClr val="FF4545"/>
                </a:solidFill>
                <a:latin typeface="Capriola"/>
                <a:ea typeface="Capriola"/>
                <a:cs typeface="Capriola"/>
                <a:sym typeface="Capriola"/>
              </a:rPr>
              <a:t>General event idea form :)</a:t>
            </a:r>
            <a:endParaRPr sz="1500">
              <a:solidFill>
                <a:srgbClr val="FF4545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EBF4"/>
              </a:buClr>
              <a:buSzPts val="1500"/>
              <a:buFont typeface="Capriola"/>
              <a:buChar char="○"/>
            </a:pPr>
            <a:r>
              <a:rPr lang="en" sz="1500" u="sng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service event idea form</a:t>
            </a:r>
            <a:r>
              <a:rPr lang="en" sz="1500">
                <a:solidFill>
                  <a:srgbClr val="FBEBF4"/>
                </a:solidFill>
                <a:highlight>
                  <a:srgbClr val="FF4545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endParaRPr sz="1500">
              <a:solidFill>
                <a:srgbClr val="FBEBF4"/>
              </a:solidFill>
              <a:highlight>
                <a:srgbClr val="FF4545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95850" y="316950"/>
            <a:ext cx="8952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Zilla Slab Medium"/>
                <a:ea typeface="Zilla Slab Medium"/>
                <a:cs typeface="Zilla Slab Medium"/>
                <a:sym typeface="Zilla Slab Medium"/>
              </a:rPr>
              <a:t>Health Promotion: Nila Chakravarthy - nic156@pitt.edu</a:t>
            </a:r>
            <a:endParaRPr sz="100"/>
          </a:p>
        </p:txBody>
      </p:sp>
      <p:sp>
        <p:nvSpPr>
          <p:cNvPr id="212" name="Google Shape;212;p2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5"/>
          <p:cNvSpPr txBox="1"/>
          <p:nvPr/>
        </p:nvSpPr>
        <p:spPr>
          <a:xfrm>
            <a:off x="337500" y="997700"/>
            <a:ext cx="3000000" cy="2691600"/>
          </a:xfrm>
          <a:prstGeom prst="rect">
            <a:avLst/>
          </a:prstGeom>
          <a:solidFill>
            <a:srgbClr val="FFAFD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Activities for Points (available all semester)</a:t>
            </a:r>
            <a:endParaRPr b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i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Free group fitness classes through campus rec</a:t>
            </a:r>
            <a:endParaRPr i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5 pts each, max. 20 pts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 u="sng">
                <a:solidFill>
                  <a:srgbClr val="282520"/>
                </a:solidFill>
                <a:latin typeface="Marcellus"/>
                <a:ea typeface="Marcellus"/>
                <a:cs typeface="Marcellus"/>
                <a:sym typeface="Marcellu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register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i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De-stress activity</a:t>
            </a:r>
            <a:endParaRPr i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5 pts each, max. 10 pts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Self-care, movie night, going for a walk, etc.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i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COVID Boosters</a:t>
            </a:r>
            <a:endParaRPr i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5 pts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i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Flu Shot/any vaccine</a:t>
            </a:r>
            <a:endParaRPr i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○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5 pts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379775" y="3923650"/>
            <a:ext cx="2957700" cy="1041000"/>
          </a:xfrm>
          <a:prstGeom prst="rect">
            <a:avLst/>
          </a:prstGeom>
          <a:solidFill>
            <a:srgbClr val="F4BADA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About Me!</a:t>
            </a:r>
            <a:endParaRPr b="1"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Originally from Dallas TX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Work at Children’s in the PICU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rcellus"/>
              <a:buChar char="●"/>
            </a:pPr>
            <a:r>
              <a:rPr lang="en" sz="1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Would love to work in Peds or anything with babies </a:t>
            </a:r>
            <a:endParaRPr sz="12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3705425" y="997700"/>
            <a:ext cx="51717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WELLNESS FAIR:</a:t>
            </a:r>
            <a:r>
              <a:rPr b="1" lang="en" sz="1300">
                <a:solidFill>
                  <a:srgbClr val="F4BADA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Thursday September 11th, WPU Lawn from 10 am to 2 pm </a:t>
            </a:r>
            <a:endParaRPr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arcellus"/>
              <a:buChar char="●"/>
            </a:pPr>
            <a:r>
              <a:rPr b="1" lang="en" sz="1300" u="sng">
                <a:solidFill>
                  <a:schemeClr val="dk1"/>
                </a:solidFill>
                <a:highlight>
                  <a:srgbClr val="F4BADA"/>
                </a:highlight>
                <a:latin typeface="Marcellus"/>
                <a:ea typeface="Marcellus"/>
                <a:cs typeface="Marcellus"/>
                <a:sym typeface="Marcellu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Help table with NSA</a:t>
            </a: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 (15 points)</a:t>
            </a:r>
            <a:endParaRPr b="1"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arcellus"/>
              <a:buChar char="●"/>
            </a:pPr>
            <a:r>
              <a:rPr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Come say hi </a:t>
            </a: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(5 points)</a:t>
            </a:r>
            <a:endParaRPr b="1"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BLOOD DRIVE </a:t>
            </a:r>
            <a:r>
              <a:rPr b="1" lang="en" sz="1300" u="sng">
                <a:solidFill>
                  <a:schemeClr val="dk1"/>
                </a:solidFill>
                <a:highlight>
                  <a:srgbClr val="F4BADA"/>
                </a:highlight>
                <a:latin typeface="Marcellus"/>
                <a:ea typeface="Marcellus"/>
                <a:cs typeface="Marcellus"/>
                <a:sym typeface="Marcellu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(click for donation signup!)</a:t>
            </a:r>
            <a:r>
              <a:rPr b="1" lang="en" sz="1300" u="sng">
                <a:solidFill>
                  <a:schemeClr val="dk1"/>
                </a:solidFill>
                <a:highlight>
                  <a:srgbClr val="F4BADA"/>
                </a:highlight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:</a:t>
            </a:r>
            <a:r>
              <a:rPr b="1" lang="en" sz="1300">
                <a:solidFill>
                  <a:srgbClr val="F4BADA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Thursday September 18th, Victoria 1st Floor Lobby from 12:15 to 5 pm! </a:t>
            </a:r>
            <a:r>
              <a:rPr b="1" lang="en" sz="13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(20 points)</a:t>
            </a:r>
            <a:endParaRPr b="1"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0087" y="2571751"/>
            <a:ext cx="2347039" cy="294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 title="IMG_1167.jpg"/>
          <p:cNvPicPr preferRelativeResize="0"/>
          <p:nvPr/>
        </p:nvPicPr>
        <p:blipFill rotWithShape="1">
          <a:blip r:embed="rId7">
            <a:alphaModFix/>
          </a:blip>
          <a:srcRect b="0" l="11111" r="0" t="0"/>
          <a:stretch/>
        </p:blipFill>
        <p:spPr>
          <a:xfrm>
            <a:off x="7175526" y="2571750"/>
            <a:ext cx="1631700" cy="244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 title="IMG_805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0466" y="2571751"/>
            <a:ext cx="1631709" cy="244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17231">
            <a:off x="-678414" y="2272539"/>
            <a:ext cx="1418533" cy="232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44743">
            <a:off x="2626438" y="3906463"/>
            <a:ext cx="1398075" cy="23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/>
        </p:nvSpPr>
        <p:spPr>
          <a:xfrm>
            <a:off x="0" y="353700"/>
            <a:ext cx="900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Zilla Slab Medium"/>
                <a:ea typeface="Zilla Slab Medium"/>
                <a:cs typeface="Zilla Slab Medium"/>
                <a:sym typeface="Zilla Slab Medium"/>
              </a:rPr>
              <a:t>Fundraising: Amanda Theckston - abt60@pitt.edu</a:t>
            </a:r>
            <a:endParaRPr sz="200"/>
          </a:p>
        </p:txBody>
      </p:sp>
      <p:sp>
        <p:nvSpPr>
          <p:cNvPr id="226" name="Google Shape;226;p26"/>
          <p:cNvSpPr/>
          <p:nvPr/>
        </p:nvSpPr>
        <p:spPr>
          <a:xfrm>
            <a:off x="6199800" y="3659900"/>
            <a:ext cx="2806800" cy="1406100"/>
          </a:xfrm>
          <a:prstGeom prst="roundRect">
            <a:avLst>
              <a:gd fmla="val 16667" name="adj"/>
            </a:avLst>
          </a:prstGeom>
          <a:solidFill>
            <a:srgbClr val="FBEB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6"/>
          <p:cNvSpPr txBox="1"/>
          <p:nvPr/>
        </p:nvSpPr>
        <p:spPr>
          <a:xfrm>
            <a:off x="6934200" y="3659900"/>
            <a:ext cx="133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me</a:t>
            </a:r>
            <a:endParaRPr sz="18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6359850" y="3977000"/>
            <a:ext cx="2486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bril Fatface"/>
              <a:buChar char="-"/>
            </a:pPr>
            <a:r>
              <a:rPr lang="en" sz="11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I am from Wilmington, DE</a:t>
            </a:r>
            <a:endParaRPr sz="11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bril Fatface"/>
              <a:buChar char="-"/>
            </a:pPr>
            <a:r>
              <a:rPr lang="en" sz="11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I am a senior :(</a:t>
            </a:r>
            <a:endParaRPr sz="11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bril Fatface"/>
              <a:buChar char="-"/>
            </a:pPr>
            <a:r>
              <a:rPr lang="en" sz="11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I want to be a NICU nurse</a:t>
            </a:r>
            <a:endParaRPr sz="11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bril Fatface"/>
              <a:buChar char="-"/>
            </a:pPr>
            <a:r>
              <a:rPr lang="en" sz="11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I am a PCT on Presby 5G</a:t>
            </a:r>
            <a:endParaRPr sz="11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bril Fatface"/>
              <a:buChar char="-"/>
            </a:pPr>
            <a:r>
              <a:rPr lang="en" sz="11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rPr>
              <a:t>I am a TA for A&amp;P</a:t>
            </a:r>
            <a:endParaRPr sz="11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229" name="Google Shape;229;p26" title="IMG_709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1425" y="846303"/>
            <a:ext cx="1495173" cy="19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 title="IMG_742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6250" y="1574935"/>
            <a:ext cx="1495173" cy="19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Screenshot 2025-08-26 at 12.59.35 PM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9600" y="3173725"/>
            <a:ext cx="1386649" cy="18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1789018">
            <a:off x="4645720" y="1584951"/>
            <a:ext cx="990938" cy="128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/>
        </p:nvSpPr>
        <p:spPr>
          <a:xfrm>
            <a:off x="936050" y="969325"/>
            <a:ext cx="4392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Hi everyone!! So excited to see you all!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First Food Fundraiser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Raising Cane’s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9/10 4pm - 9pm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Code: </a:t>
            </a:r>
            <a:r>
              <a:rPr b="1" lang="en" sz="15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RCFUND96</a:t>
            </a:r>
            <a:endParaRPr b="1"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10 points!!!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Double Good Fundraiser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Online popcorn sale!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get 50% profit (whaaat?!)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Code: </a:t>
            </a:r>
            <a:r>
              <a:rPr b="1"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CFDQPA</a:t>
            </a:r>
            <a:endParaRPr b="1"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9/25-9/29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3018416">
            <a:off x="8057452" y="2840364"/>
            <a:ext cx="403123" cy="8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850" y="3683500"/>
            <a:ext cx="1380025" cy="23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47857">
            <a:off x="-232085" y="3024665"/>
            <a:ext cx="1070544" cy="248436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/>
        </p:nvSpPr>
        <p:spPr>
          <a:xfrm>
            <a:off x="0" y="292450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Zilla Slab Medium"/>
                <a:ea typeface="Zilla Slab Medium"/>
                <a:cs typeface="Zilla Slab Medium"/>
                <a:sym typeface="Zilla Slab Medium"/>
              </a:rPr>
              <a:t>Mental Health: Nolan Blaze - nmb163@pitt.edu</a:t>
            </a:r>
            <a:endParaRPr sz="400"/>
          </a:p>
        </p:txBody>
      </p:sp>
      <p:sp>
        <p:nvSpPr>
          <p:cNvPr id="242" name="Google Shape;242;p27"/>
          <p:cNvSpPr/>
          <p:nvPr/>
        </p:nvSpPr>
        <p:spPr>
          <a:xfrm>
            <a:off x="5196325" y="3713325"/>
            <a:ext cx="3864600" cy="12999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mfortaa"/>
                <a:ea typeface="Comfortaa"/>
                <a:cs typeface="Comfortaa"/>
                <a:sym typeface="Comfortaa"/>
              </a:rPr>
              <a:t>About me: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Sophomore from Scottdale, PA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I work at Latrobe Hospital as a tech!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Looking to work in peds or child + adolescent psych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Comfortaa Light"/>
              <a:buChar char="-"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Visited 4 </a:t>
            </a: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countries</a:t>
            </a: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 this summer, was in 2 musicals, and worked as a camp counselor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243" name="Google Shape;243;p27" title="IMG_930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3950" y="898150"/>
            <a:ext cx="1671598" cy="125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 title="IMG_5903.jpeg"/>
          <p:cNvPicPr preferRelativeResize="0"/>
          <p:nvPr/>
        </p:nvPicPr>
        <p:blipFill rotWithShape="1">
          <a:blip r:embed="rId6">
            <a:alphaModFix/>
          </a:blip>
          <a:srcRect b="17666" l="12730" r="12737" t="3920"/>
          <a:stretch/>
        </p:blipFill>
        <p:spPr>
          <a:xfrm>
            <a:off x="5433950" y="2151850"/>
            <a:ext cx="1091889" cy="153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 title="IMG_584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5850" y="2151850"/>
            <a:ext cx="1148732" cy="153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 title="IMG_7212.jpeg"/>
          <p:cNvPicPr preferRelativeResize="0"/>
          <p:nvPr/>
        </p:nvPicPr>
        <p:blipFill rotWithShape="1">
          <a:blip r:embed="rId8">
            <a:alphaModFix/>
          </a:blip>
          <a:srcRect b="10728" l="12117" r="7902" t="10728"/>
          <a:stretch/>
        </p:blipFill>
        <p:spPr>
          <a:xfrm>
            <a:off x="7105550" y="898150"/>
            <a:ext cx="1702211" cy="125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 title="IMG_6375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4573" y="2151850"/>
            <a:ext cx="1148724" cy="153163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666050" y="863250"/>
            <a:ext cx="4569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Thank you for being here, we are so excited to see all of your new (and returning) faces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!!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ril Fatface"/>
              <a:buChar char="●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Time Capsule Letters immediately after GBM </a:t>
            </a:r>
            <a:r>
              <a:rPr b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(5 pts)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</a:pPr>
            <a:r>
              <a:rPr lang="en" u="sng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Mental Health Committee Interest Form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</a:pPr>
            <a:r>
              <a:rPr lang="en" u="sng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Comprehensive Resource List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Submit a Resource! </a:t>
            </a:r>
            <a:r>
              <a:rPr b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(5 pts)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</a:pPr>
            <a:r>
              <a:rPr lang="en" u="sng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Event Interest Form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PLEASE fill this out so I know what events you are interested in!!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September is National Suicide Prevention Month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life matters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There is always someone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willing to talk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1340025" y="4490100"/>
            <a:ext cx="2326200" cy="5232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latin typeface="Comfortaa"/>
                <a:ea typeface="Comfortaa"/>
                <a:cs typeface="Comfortaa"/>
                <a:sym typeface="Comfortaa"/>
              </a:rPr>
              <a:t>Stress Relief Tip #1</a:t>
            </a:r>
            <a:r>
              <a:rPr b="1" lang="en" sz="1000" u="sng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mfortaa Light"/>
                <a:ea typeface="Comfortaa Light"/>
                <a:cs typeface="Comfortaa Light"/>
                <a:sym typeface="Comfortaa Light"/>
              </a:rPr>
              <a:t>Don’t be afraid to ask for help!</a:t>
            </a:r>
            <a:endParaRPr sz="1000"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931559">
            <a:off x="8516876" y="3309139"/>
            <a:ext cx="2190602" cy="259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3958307">
            <a:off x="-2163312" y="-1307710"/>
            <a:ext cx="2190602" cy="25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22358" y="3767375"/>
            <a:ext cx="1511648" cy="302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034881">
            <a:off x="8057442" y="-36313"/>
            <a:ext cx="1637862" cy="222976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/>
          <p:nvPr/>
        </p:nvSpPr>
        <p:spPr>
          <a:xfrm>
            <a:off x="1353450" y="126650"/>
            <a:ext cx="643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highlight>
                  <a:srgbClr val="F4BADA"/>
                </a:highlight>
                <a:latin typeface="Zilla Slab Medium"/>
                <a:ea typeface="Zilla Slab Medium"/>
                <a:cs typeface="Zilla Slab Medium"/>
                <a:sym typeface="Zilla Slab Medium"/>
              </a:rPr>
              <a:t>DEI: Nathalia Sosa - nas542@pitt.edu</a:t>
            </a:r>
            <a:endParaRPr sz="100">
              <a:highlight>
                <a:srgbClr val="F4BADA"/>
              </a:highlight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134288" y="573050"/>
            <a:ext cx="46602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Welcome everyone!! So sad I can’t be here on Mondays but I will be at the Wednesday meetings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DEI Committee 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 u="sng">
                <a:solidFill>
                  <a:srgbClr val="FFAFD0"/>
                </a:solidFill>
                <a:latin typeface="Questrial"/>
                <a:ea typeface="Questrial"/>
                <a:cs typeface="Questrial"/>
                <a:sym typeface="Quest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to sign up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Help plan fun events and fundraisers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Have the opportunity to speak about important social issues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DEI feedback form - </a:t>
            </a:r>
            <a:r>
              <a:rPr lang="en" sz="1600" u="sng">
                <a:solidFill>
                  <a:srgbClr val="FFAFD0"/>
                </a:solidFill>
                <a:latin typeface="Questrial"/>
                <a:ea typeface="Questrial"/>
                <a:cs typeface="Questrial"/>
                <a:sym typeface="Quest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1600">
              <a:solidFill>
                <a:srgbClr val="FFAFD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Feel free to ask questions and submit suggestions about DEI in NSA and Pitt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Sept 15 - Oct 15 is Hispanic Heritage Month!!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Latino Community Center will be coming after a GBM to discuss barriers of getting healthcare for immigrants, what to do if someone is uninsured, ICE shows up, etc. (10pts) [10/6 or 10/22]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0" name="Google Shape;260;p28" title="IMG-20250907-WA0009.jpg"/>
          <p:cNvPicPr preferRelativeResize="0"/>
          <p:nvPr/>
        </p:nvPicPr>
        <p:blipFill rotWithShape="1">
          <a:blip r:embed="rId8">
            <a:alphaModFix/>
          </a:blip>
          <a:srcRect b="0" l="7791" r="0" t="0"/>
          <a:stretch/>
        </p:blipFill>
        <p:spPr>
          <a:xfrm>
            <a:off x="5580525" y="2035275"/>
            <a:ext cx="1746276" cy="14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 title="IMG-20250907-WA0012.jpg"/>
          <p:cNvPicPr preferRelativeResize="0"/>
          <p:nvPr/>
        </p:nvPicPr>
        <p:blipFill rotWithShape="1">
          <a:blip r:embed="rId9">
            <a:alphaModFix/>
          </a:blip>
          <a:srcRect b="0" l="0" r="20735" t="0"/>
          <a:stretch/>
        </p:blipFill>
        <p:spPr>
          <a:xfrm>
            <a:off x="7326801" y="2167900"/>
            <a:ext cx="1657700" cy="27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 title="IMG-20250907-WA0008.jpg"/>
          <p:cNvPicPr preferRelativeResize="0"/>
          <p:nvPr/>
        </p:nvPicPr>
        <p:blipFill rotWithShape="1">
          <a:blip r:embed="rId10">
            <a:alphaModFix/>
          </a:blip>
          <a:srcRect b="0" l="0" r="0" t="20873"/>
          <a:stretch/>
        </p:blipFill>
        <p:spPr>
          <a:xfrm>
            <a:off x="7326788" y="573050"/>
            <a:ext cx="1511649" cy="159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 title="IMG-20250907-WA0013.jpg"/>
          <p:cNvPicPr preferRelativeResize="0"/>
          <p:nvPr/>
        </p:nvPicPr>
        <p:blipFill rotWithShape="1">
          <a:blip r:embed="rId11">
            <a:alphaModFix/>
          </a:blip>
          <a:srcRect b="15532" l="0" r="0" t="8102"/>
          <a:stretch/>
        </p:blipFill>
        <p:spPr>
          <a:xfrm>
            <a:off x="5864800" y="573062"/>
            <a:ext cx="1462011" cy="148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4730250" y="3489250"/>
            <a:ext cx="2489100" cy="1594800"/>
          </a:xfrm>
          <a:prstGeom prst="roundRect">
            <a:avLst>
              <a:gd fmla="val 16667" name="adj"/>
            </a:avLst>
          </a:prstGeom>
          <a:solidFill>
            <a:srgbClr val="F4BADA"/>
          </a:solidFill>
          <a:ln cap="flat" cmpd="sng" w="9525">
            <a:solidFill>
              <a:srgbClr val="FBEB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About me:</a:t>
            </a:r>
            <a:endParaRPr sz="1000">
              <a:solidFill>
                <a:schemeClr val="l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fortaa Light"/>
              <a:buChar char="●"/>
            </a:pPr>
            <a:r>
              <a:rPr lang="en" sz="1000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I’m a sophomore from Philadelphia, PA</a:t>
            </a:r>
            <a:endParaRPr sz="1000">
              <a:solidFill>
                <a:schemeClr val="l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fortaa Light"/>
              <a:buChar char="●"/>
            </a:pPr>
            <a:r>
              <a:rPr lang="en" sz="1000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 work at UPMC Magee as a PCT</a:t>
            </a:r>
            <a:endParaRPr sz="1000">
              <a:solidFill>
                <a:schemeClr val="l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fortaa Light"/>
              <a:buChar char="●"/>
            </a:pPr>
            <a:r>
              <a:rPr lang="en" sz="1000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 wen to Japan, Italy, and France this summer!</a:t>
            </a:r>
            <a:endParaRPr sz="1000">
              <a:solidFill>
                <a:schemeClr val="l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fortaa Light"/>
              <a:buChar char="●"/>
            </a:pPr>
            <a:r>
              <a:rPr lang="en" sz="1000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Aiming to be a Nurse Anesthetist</a:t>
            </a:r>
            <a:endParaRPr sz="1000">
              <a:solidFill>
                <a:schemeClr val="l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0" l="0" r="55701" t="11166"/>
          <a:stretch/>
        </p:blipFill>
        <p:spPr>
          <a:xfrm>
            <a:off x="-330675" y="538900"/>
            <a:ext cx="4050749" cy="45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 txBox="1"/>
          <p:nvPr/>
        </p:nvSpPr>
        <p:spPr>
          <a:xfrm>
            <a:off x="4463163" y="304700"/>
            <a:ext cx="4604400" cy="14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Zilla Slab Medium"/>
                <a:ea typeface="Zilla Slab Medium"/>
                <a:cs typeface="Zilla Slab Medium"/>
                <a:sym typeface="Zilla Slab Medium"/>
              </a:rPr>
              <a:t>Thank you </a:t>
            </a:r>
            <a:endParaRPr sz="4400">
              <a:latin typeface="Zilla Slab Medium"/>
              <a:ea typeface="Zilla Slab Medium"/>
              <a:cs typeface="Zilla Slab Medium"/>
              <a:sym typeface="Zilla Slab Medium"/>
            </a:endParaRPr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Zilla Slab Medium"/>
                <a:ea typeface="Zilla Slab Medium"/>
                <a:cs typeface="Zilla Slab Medium"/>
                <a:sym typeface="Zilla Slab Medium"/>
              </a:rPr>
              <a:t>for coming!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514350" y="207323"/>
            <a:ext cx="811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Zilla Slab Medium"/>
                <a:ea typeface="Zilla Slab Medium"/>
                <a:cs typeface="Zilla Slab Medium"/>
                <a:sym typeface="Zilla Slab Medium"/>
              </a:rPr>
              <a:t>President: Ava Meglio - aim53@pitt.edu</a:t>
            </a:r>
            <a:endParaRPr sz="100"/>
          </a:p>
        </p:txBody>
      </p:sp>
      <p:sp>
        <p:nvSpPr>
          <p:cNvPr id="65" name="Google Shape;65;p14"/>
          <p:cNvSpPr txBox="1"/>
          <p:nvPr/>
        </p:nvSpPr>
        <p:spPr>
          <a:xfrm>
            <a:off x="211600" y="1034550"/>
            <a:ext cx="5136900" cy="4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0677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●"/>
            </a:pPr>
            <a:r>
              <a:rPr lang="en" sz="1908">
                <a:solidFill>
                  <a:srgbClr val="1F1F1F"/>
                </a:solidFill>
              </a:rPr>
              <a:t>Welcome to Pitt Nursing Student Association!!</a:t>
            </a:r>
            <a:endParaRPr sz="1908">
              <a:solidFill>
                <a:srgbClr val="1F1F1F"/>
              </a:solidFill>
            </a:endParaRPr>
          </a:p>
          <a:p>
            <a:pPr indent="-334803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●"/>
            </a:pPr>
            <a:r>
              <a:rPr b="1" lang="en" sz="1808">
                <a:solidFill>
                  <a:srgbClr val="1F1F1F"/>
                </a:solidFill>
              </a:rPr>
              <a:t>About NSA →</a:t>
            </a:r>
            <a:endParaRPr b="1" sz="1808">
              <a:solidFill>
                <a:srgbClr val="1F1F1F"/>
              </a:solidFill>
            </a:endParaRPr>
          </a:p>
          <a:p>
            <a:pPr indent="-334803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○"/>
            </a:pPr>
            <a:r>
              <a:rPr lang="en" sz="1808">
                <a:solidFill>
                  <a:srgbClr val="1F1F1F"/>
                </a:solidFill>
              </a:rPr>
              <a:t>NSA is a constituent of both:</a:t>
            </a:r>
            <a:endParaRPr sz="1808">
              <a:solidFill>
                <a:srgbClr val="1F1F1F"/>
              </a:solidFill>
            </a:endParaRPr>
          </a:p>
          <a:p>
            <a:pPr indent="-334803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808">
                <a:solidFill>
                  <a:srgbClr val="1F1F1F"/>
                </a:solidFill>
              </a:rPr>
              <a:t>the </a:t>
            </a:r>
            <a:r>
              <a:rPr lang="en" sz="1808" u="sng">
                <a:solidFill>
                  <a:srgbClr val="1F1F1F"/>
                </a:solidFill>
              </a:rPr>
              <a:t>Student Nurses’ Association of PA</a:t>
            </a:r>
            <a:r>
              <a:rPr lang="en" sz="1808">
                <a:solidFill>
                  <a:srgbClr val="1F1F1F"/>
                </a:solidFill>
              </a:rPr>
              <a:t> (SNAP) </a:t>
            </a:r>
            <a:endParaRPr sz="1808">
              <a:solidFill>
                <a:srgbClr val="1F1F1F"/>
              </a:solidFill>
            </a:endParaRPr>
          </a:p>
          <a:p>
            <a:pPr indent="-323056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●"/>
            </a:pPr>
            <a:r>
              <a:rPr lang="en" sz="1608">
                <a:solidFill>
                  <a:srgbClr val="1F1F1F"/>
                </a:solidFill>
              </a:rPr>
              <a:t>Ann (Secretary) and Sophia (PD Chair) are on board/NEC</a:t>
            </a:r>
            <a:endParaRPr sz="1608">
              <a:solidFill>
                <a:srgbClr val="1F1F1F"/>
              </a:solidFill>
            </a:endParaRPr>
          </a:p>
          <a:p>
            <a:pPr indent="-334803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808">
                <a:solidFill>
                  <a:srgbClr val="1F1F1F"/>
                </a:solidFill>
              </a:rPr>
              <a:t>the </a:t>
            </a:r>
            <a:r>
              <a:rPr lang="en" sz="1808" u="sng">
                <a:solidFill>
                  <a:srgbClr val="1F1F1F"/>
                </a:solidFill>
              </a:rPr>
              <a:t>National Student Nurses Association</a:t>
            </a:r>
            <a:r>
              <a:rPr lang="en" sz="1808">
                <a:solidFill>
                  <a:srgbClr val="1F1F1F"/>
                </a:solidFill>
              </a:rPr>
              <a:t> (NSNA)</a:t>
            </a:r>
            <a:endParaRPr sz="1808">
              <a:solidFill>
                <a:srgbClr val="1F1F1F"/>
              </a:solidFill>
            </a:endParaRPr>
          </a:p>
          <a:p>
            <a:pPr indent="-323056" lvl="3" marL="18288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●"/>
            </a:pPr>
            <a:r>
              <a:rPr lang="en" sz="1608">
                <a:solidFill>
                  <a:srgbClr val="1F1F1F"/>
                </a:solidFill>
              </a:rPr>
              <a:t>Leah (VP) is on Nominations and Elections </a:t>
            </a:r>
            <a:r>
              <a:rPr lang="en" sz="1608">
                <a:solidFill>
                  <a:srgbClr val="1F1F1F"/>
                </a:solidFill>
              </a:rPr>
              <a:t>Committee</a:t>
            </a:r>
            <a:endParaRPr sz="1608">
              <a:solidFill>
                <a:srgbClr val="1F1F1F"/>
              </a:solidFill>
            </a:endParaRPr>
          </a:p>
          <a:p>
            <a:pPr indent="-334803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○"/>
            </a:pPr>
            <a:r>
              <a:rPr lang="en" sz="1808">
                <a:solidFill>
                  <a:srgbClr val="1F1F1F"/>
                </a:solidFill>
              </a:rPr>
              <a:t>Joining NSA…</a:t>
            </a:r>
            <a:endParaRPr sz="1808">
              <a:solidFill>
                <a:srgbClr val="1F1F1F"/>
              </a:solidFill>
            </a:endParaRPr>
          </a:p>
          <a:p>
            <a:pPr indent="-323056" lvl="2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608">
                <a:solidFill>
                  <a:srgbClr val="1F1F1F"/>
                </a:solidFill>
              </a:rPr>
              <a:t>Leadership &amp; Professional Development </a:t>
            </a:r>
            <a:endParaRPr sz="1608">
              <a:solidFill>
                <a:srgbClr val="1F1F1F"/>
              </a:solidFill>
            </a:endParaRPr>
          </a:p>
          <a:p>
            <a:pPr indent="-323056" lvl="2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608">
                <a:solidFill>
                  <a:srgbClr val="1F1F1F"/>
                </a:solidFill>
              </a:rPr>
              <a:t>Scholarship Opportunities</a:t>
            </a:r>
            <a:endParaRPr sz="1608">
              <a:solidFill>
                <a:srgbClr val="1F1F1F"/>
              </a:solidFill>
            </a:endParaRPr>
          </a:p>
          <a:p>
            <a:pPr indent="-323056" lvl="2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608">
                <a:solidFill>
                  <a:srgbClr val="1F1F1F"/>
                </a:solidFill>
              </a:rPr>
              <a:t>Networking &amp; Community of Driven Nursing Students</a:t>
            </a:r>
            <a:endParaRPr sz="1608">
              <a:solidFill>
                <a:srgbClr val="1F1F1F"/>
              </a:solidFill>
            </a:endParaRPr>
          </a:p>
          <a:p>
            <a:pPr indent="-323056" lvl="2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ct val="100000"/>
              <a:buChar char="■"/>
            </a:pPr>
            <a:r>
              <a:rPr lang="en" sz="1608">
                <a:solidFill>
                  <a:srgbClr val="1F1F1F"/>
                </a:solidFill>
              </a:rPr>
              <a:t>More! </a:t>
            </a:r>
            <a:endParaRPr sz="1608"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F1F1F"/>
              </a:solidFill>
            </a:endParaRPr>
          </a:p>
        </p:txBody>
      </p:sp>
      <p:pic>
        <p:nvPicPr>
          <p:cNvPr id="66" name="Google Shape;66;p14" title="8F8B75F7-88E5-4905-8998-BF4D409A4F0E_1_105_c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225" y="765225"/>
            <a:ext cx="1503517" cy="200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65F8C1E9-8F11-4C81-BAFA-FAD988C8C56A_1_105_c.jpeg"/>
          <p:cNvPicPr preferRelativeResize="0"/>
          <p:nvPr/>
        </p:nvPicPr>
        <p:blipFill rotWithShape="1">
          <a:blip r:embed="rId4">
            <a:alphaModFix/>
          </a:blip>
          <a:srcRect b="10002" l="20202" r="20202" t="20821"/>
          <a:stretch/>
        </p:blipFill>
        <p:spPr>
          <a:xfrm>
            <a:off x="6666977" y="765225"/>
            <a:ext cx="1295397" cy="200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FF1A07E1-9765-41D3-9BF6-E2D0C25CAEE9_1_105_c.jpeg"/>
          <p:cNvPicPr preferRelativeResize="0"/>
          <p:nvPr/>
        </p:nvPicPr>
        <p:blipFill rotWithShape="1">
          <a:blip r:embed="rId5">
            <a:alphaModFix/>
          </a:blip>
          <a:srcRect b="18113" l="0" r="0" t="0"/>
          <a:stretch/>
        </p:blipFill>
        <p:spPr>
          <a:xfrm>
            <a:off x="7831929" y="765227"/>
            <a:ext cx="1102596" cy="120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F5953AE6-BEF3-46F9-9411-D03F46E6FA3E_1_105_c.jpeg"/>
          <p:cNvPicPr preferRelativeResize="0"/>
          <p:nvPr/>
        </p:nvPicPr>
        <p:blipFill rotWithShape="1">
          <a:blip r:embed="rId6">
            <a:alphaModFix/>
          </a:blip>
          <a:srcRect b="1442" l="10883" r="17937" t="16603"/>
          <a:stretch/>
        </p:blipFill>
        <p:spPr>
          <a:xfrm>
            <a:off x="7831929" y="1873001"/>
            <a:ext cx="1102596" cy="169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DD34695C-5BB7-4F85-9B43-AE55E7040480_1_105_c.jpeg"/>
          <p:cNvPicPr preferRelativeResize="0"/>
          <p:nvPr/>
        </p:nvPicPr>
        <p:blipFill rotWithShape="1">
          <a:blip r:embed="rId7">
            <a:alphaModFix/>
          </a:blip>
          <a:srcRect b="9180" l="12942" r="5504" t="33407"/>
          <a:stretch/>
        </p:blipFill>
        <p:spPr>
          <a:xfrm>
            <a:off x="6666975" y="2472145"/>
            <a:ext cx="1164954" cy="109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B18D8E79-A5EB-4711-812D-47B93D0FC140_1_105_c.jpeg"/>
          <p:cNvPicPr preferRelativeResize="0"/>
          <p:nvPr/>
        </p:nvPicPr>
        <p:blipFill rotWithShape="1">
          <a:blip r:embed="rId8">
            <a:alphaModFix/>
          </a:blip>
          <a:srcRect b="56991" l="21951" r="11082" t="10693"/>
          <a:stretch/>
        </p:blipFill>
        <p:spPr>
          <a:xfrm>
            <a:off x="5430225" y="2769898"/>
            <a:ext cx="1236749" cy="79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45755">
            <a:off x="6096057" y="2116129"/>
            <a:ext cx="934330" cy="93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">
            <a:off x="7266649" y="1462369"/>
            <a:ext cx="1102597" cy="7591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5430225" y="3507750"/>
            <a:ext cx="3504300" cy="1477500"/>
          </a:xfrm>
          <a:prstGeom prst="rect">
            <a:avLst/>
          </a:prstGeom>
          <a:solidFill>
            <a:srgbClr val="FFAFD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A</a:t>
            </a:r>
            <a:r>
              <a:rPr b="1"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bout Me </a:t>
            </a:r>
            <a:endParaRPr b="1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priola"/>
              <a:buChar char="-"/>
            </a:pP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Senior fr</a:t>
            </a: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om Doylestown, PA </a:t>
            </a:r>
            <a:endParaRPr sz="10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priola"/>
              <a:buChar char="-"/>
            </a:pP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Love traveling, coffee, &amp; trying new restaurants</a:t>
            </a:r>
            <a:endParaRPr sz="10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priola"/>
              <a:buChar char="-"/>
            </a:pP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Interned in NYC this summer &amp; worked as camp c</a:t>
            </a: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ounselor</a:t>
            </a:r>
            <a:endParaRPr sz="10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priola"/>
              <a:buChar char="-"/>
            </a:pP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Involved in URMP &amp; studied abroad</a:t>
            </a:r>
            <a:endParaRPr sz="10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priola"/>
              <a:buChar char="-"/>
            </a:pPr>
            <a:r>
              <a:rPr lang="en" sz="10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Reach out with any questions :)</a:t>
            </a:r>
            <a:endParaRPr sz="10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2444748">
            <a:off x="-392788" y="-226207"/>
            <a:ext cx="1418385" cy="240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 title="FE6E9849-520F-4A81-8660-19185428C2B0_1_105_c.jpeg"/>
          <p:cNvPicPr preferRelativeResize="0"/>
          <p:nvPr/>
        </p:nvPicPr>
        <p:blipFill rotWithShape="1">
          <a:blip r:embed="rId3">
            <a:alphaModFix/>
          </a:blip>
          <a:srcRect b="0" l="9570" r="-9570" t="26600"/>
          <a:stretch/>
        </p:blipFill>
        <p:spPr>
          <a:xfrm>
            <a:off x="4476100" y="2526150"/>
            <a:ext cx="2702100" cy="264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title="F47F3CC0-1717-4292-AED1-66ACC1A85597_1_105_c.jpeg"/>
          <p:cNvPicPr preferRelativeResize="0"/>
          <p:nvPr/>
        </p:nvPicPr>
        <p:blipFill rotWithShape="1">
          <a:blip r:embed="rId4">
            <a:alphaModFix/>
          </a:blip>
          <a:srcRect b="7912" l="0" r="0" t="18687"/>
          <a:stretch/>
        </p:blipFill>
        <p:spPr>
          <a:xfrm>
            <a:off x="0" y="-177361"/>
            <a:ext cx="2809175" cy="274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title="10405109-96A2-4D81-8939-173EDEBF06D8_1_105_c.jpeg"/>
          <p:cNvPicPr preferRelativeResize="0"/>
          <p:nvPr/>
        </p:nvPicPr>
        <p:blipFill rotWithShape="1">
          <a:blip r:embed="rId5">
            <a:alphaModFix/>
          </a:blip>
          <a:srcRect b="0" l="0" r="0" t="18019"/>
          <a:stretch/>
        </p:blipFill>
        <p:spPr>
          <a:xfrm>
            <a:off x="2325775" y="2571750"/>
            <a:ext cx="2150325" cy="26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title="490E910A-E813-491F-996A-D578512F0E5F_1_105_c.jpeg"/>
          <p:cNvPicPr preferRelativeResize="0"/>
          <p:nvPr/>
        </p:nvPicPr>
        <p:blipFill rotWithShape="1">
          <a:blip r:embed="rId6">
            <a:alphaModFix/>
          </a:blip>
          <a:srcRect b="11059" l="0" r="0" t="3666"/>
          <a:stretch/>
        </p:blipFill>
        <p:spPr>
          <a:xfrm>
            <a:off x="0" y="2571750"/>
            <a:ext cx="2325775" cy="264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 title="338198B2-BB34-4EFC-A8EF-D92991713712_1_102_o.jpeg"/>
          <p:cNvPicPr preferRelativeResize="0"/>
          <p:nvPr/>
        </p:nvPicPr>
        <p:blipFill rotWithShape="1">
          <a:blip r:embed="rId7">
            <a:alphaModFix/>
          </a:blip>
          <a:srcRect b="0" l="0" r="0" t="33052"/>
          <a:stretch/>
        </p:blipFill>
        <p:spPr>
          <a:xfrm>
            <a:off x="2809175" y="-72600"/>
            <a:ext cx="2962341" cy="26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title="E0E7A201-5768-4F0F-A7DB-B346A68510A2_1_105_c.jpeg"/>
          <p:cNvPicPr preferRelativeResize="0"/>
          <p:nvPr/>
        </p:nvPicPr>
        <p:blipFill rotWithShape="1">
          <a:blip r:embed="rId8">
            <a:alphaModFix/>
          </a:blip>
          <a:srcRect b="0" l="16234" r="6312" t="0"/>
          <a:stretch/>
        </p:blipFill>
        <p:spPr>
          <a:xfrm>
            <a:off x="6441900" y="2526150"/>
            <a:ext cx="2702100" cy="26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title="64F46336-EF8E-424C-A1DF-760ACF654B48_1_105_c.jpeg"/>
          <p:cNvPicPr preferRelativeResize="0"/>
          <p:nvPr/>
        </p:nvPicPr>
        <p:blipFill rotWithShape="1">
          <a:blip r:embed="rId9">
            <a:alphaModFix/>
          </a:blip>
          <a:srcRect b="0" l="5293" r="8765" t="11095"/>
          <a:stretch/>
        </p:blipFill>
        <p:spPr>
          <a:xfrm>
            <a:off x="5771525" y="-44950"/>
            <a:ext cx="3372475" cy="2616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2174375" y="2246800"/>
            <a:ext cx="4685400" cy="58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4BADA"/>
                </a:solidFill>
                <a:latin typeface="Abril Fatface"/>
                <a:ea typeface="Abril Fatface"/>
                <a:cs typeface="Abril Fatface"/>
                <a:sym typeface="Abril Fatface"/>
              </a:rPr>
              <a:t>⭐️NSA 24-25</a:t>
            </a:r>
            <a:r>
              <a:rPr b="1" lang="en" sz="4300">
                <a:solidFill>
                  <a:srgbClr val="F4BADA"/>
                </a:solidFill>
                <a:latin typeface="Abril Fatface"/>
                <a:ea typeface="Abril Fatface"/>
                <a:cs typeface="Abril Fatface"/>
                <a:sym typeface="Abril Fatface"/>
              </a:rPr>
              <a:t>⭐️</a:t>
            </a:r>
            <a:endParaRPr b="1" sz="4300">
              <a:solidFill>
                <a:srgbClr val="F4BADA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151050" y="329200"/>
            <a:ext cx="8841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Zilla Slab Medium"/>
                <a:ea typeface="Zilla Slab Medium"/>
                <a:cs typeface="Zilla Slab Medium"/>
                <a:sym typeface="Zilla Slab Medium"/>
              </a:rPr>
              <a:t>Our Faculty Advisors</a:t>
            </a:r>
            <a:endParaRPr sz="300"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100" y="1281750"/>
            <a:ext cx="3100224" cy="23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975" y="1298925"/>
            <a:ext cx="3055539" cy="235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1290313" y="3935725"/>
            <a:ext cx="2437800" cy="738900"/>
          </a:xfrm>
          <a:prstGeom prst="rect">
            <a:avLst/>
          </a:prstGeom>
          <a:solidFill>
            <a:srgbClr val="66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CEC"/>
                </a:solidFill>
              </a:rPr>
              <a:t>Melissa Harlan</a:t>
            </a:r>
            <a:endParaRPr sz="1800">
              <a:solidFill>
                <a:srgbClr val="FFFCE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CEC"/>
                </a:solidFill>
              </a:rPr>
              <a:t>mdh71@pitt.edu</a:t>
            </a:r>
            <a:endParaRPr sz="1800">
              <a:solidFill>
                <a:srgbClr val="FFFCEC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329850" y="3935725"/>
            <a:ext cx="2437800" cy="738900"/>
          </a:xfrm>
          <a:prstGeom prst="rect">
            <a:avLst/>
          </a:prstGeom>
          <a:solidFill>
            <a:srgbClr val="669933"/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BF4EB"/>
                </a:solidFill>
              </a:rPr>
              <a:t>Tracy O’Brien</a:t>
            </a:r>
            <a:endParaRPr sz="1800">
              <a:solidFill>
                <a:srgbClr val="FBF4EB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BF4EB"/>
                </a:solidFill>
              </a:rPr>
              <a:t>tao67@pitt.edu</a:t>
            </a:r>
            <a:endParaRPr sz="1800">
              <a:solidFill>
                <a:srgbClr val="FBF4EB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43992">
            <a:off x="-436604" y="-1129378"/>
            <a:ext cx="2408536" cy="240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897626">
            <a:off x="6930990" y="-926381"/>
            <a:ext cx="3397320" cy="258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249979">
            <a:off x="8130714" y="240418"/>
            <a:ext cx="752509" cy="160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2079496">
            <a:off x="227370" y="240430"/>
            <a:ext cx="752509" cy="160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1369250" y="757825"/>
            <a:ext cx="643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Zilla Slab Medium"/>
                <a:ea typeface="Zilla Slab Medium"/>
                <a:cs typeface="Zilla Slab Medium"/>
                <a:sym typeface="Zilla Slab Medium"/>
              </a:rPr>
              <a:t>VP: Leah Stone - lgs35@pitt.edu</a:t>
            </a:r>
            <a:endParaRPr sz="600"/>
          </a:p>
        </p:txBody>
      </p:sp>
      <p:sp>
        <p:nvSpPr>
          <p:cNvPr id="106" name="Google Shape;106;p17"/>
          <p:cNvSpPr txBox="1"/>
          <p:nvPr/>
        </p:nvSpPr>
        <p:spPr>
          <a:xfrm>
            <a:off x="620775" y="1574100"/>
            <a:ext cx="4372500" cy="3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Welcome friends!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Check out the </a:t>
            </a:r>
            <a:r>
              <a:rPr lang="en" sz="1500" u="sng">
                <a:solidFill>
                  <a:srgbClr val="D56D88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NSA Website</a:t>
            </a:r>
            <a:r>
              <a:rPr lang="en" sz="1500">
                <a:solidFill>
                  <a:schemeClr val="dk2"/>
                </a:solidFill>
              </a:rPr>
              <a:t>!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The Stethoscoop!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Weekly </a:t>
            </a:r>
            <a:r>
              <a:rPr lang="en" sz="1500">
                <a:solidFill>
                  <a:schemeClr val="dk2"/>
                </a:solidFill>
              </a:rPr>
              <a:t>newsletter</a:t>
            </a:r>
            <a:r>
              <a:rPr lang="en" sz="1500">
                <a:solidFill>
                  <a:schemeClr val="dk2"/>
                </a:solidFill>
              </a:rPr>
              <a:t> on all things Pitt Nursing &amp; Healthcare!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Interested in writing an article for the Stethoscoop? Fill out </a:t>
            </a:r>
            <a:r>
              <a:rPr lang="en" sz="1500" u="sng">
                <a:solidFill>
                  <a:srgbClr val="D56D88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form</a:t>
            </a:r>
            <a:r>
              <a:rPr lang="en" sz="1500">
                <a:solidFill>
                  <a:schemeClr val="dk2"/>
                </a:solidFill>
              </a:rPr>
              <a:t>!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D56D88"/>
              </a:buClr>
              <a:buSzPts val="1500"/>
              <a:buChar char="○"/>
            </a:pPr>
            <a:r>
              <a:rPr lang="en" sz="1500" u="sng">
                <a:solidFill>
                  <a:srgbClr val="D56D88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 Spotlight</a:t>
            </a:r>
            <a:endParaRPr sz="1500">
              <a:solidFill>
                <a:srgbClr val="D56D88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D56D88"/>
              </a:buClr>
              <a:buSzPts val="1500"/>
              <a:buChar char="○"/>
            </a:pPr>
            <a:r>
              <a:rPr lang="en" sz="1500" u="sng">
                <a:solidFill>
                  <a:srgbClr val="D56D88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Pet of the week</a:t>
            </a:r>
            <a:endParaRPr sz="1500">
              <a:solidFill>
                <a:srgbClr val="D56D88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Interested</a:t>
            </a:r>
            <a:r>
              <a:rPr lang="en" sz="1500">
                <a:solidFill>
                  <a:schemeClr val="dk2"/>
                </a:solidFill>
              </a:rPr>
              <a:t> in Leadership?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I’d love to chat!!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(716)628-3576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" sz="1500">
                <a:solidFill>
                  <a:schemeClr val="dk2"/>
                </a:solidFill>
              </a:rPr>
              <a:t>I’m here if you need anything!!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07" name="Google Shape;107;p17" title="C2DF24A5-7023-48D6-A298-B2E487132856_1_105_c.jpeg"/>
          <p:cNvPicPr preferRelativeResize="0"/>
          <p:nvPr/>
        </p:nvPicPr>
        <p:blipFill rotWithShape="1">
          <a:blip r:embed="rId9">
            <a:alphaModFix/>
          </a:blip>
          <a:srcRect b="10112" l="0" r="0" t="0"/>
          <a:stretch/>
        </p:blipFill>
        <p:spPr>
          <a:xfrm>
            <a:off x="6149075" y="1388100"/>
            <a:ext cx="1192929" cy="14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 title="070ED717-67D5-4AB2-9498-1CF5DA0A16EE_1_105_c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76800" y="1388100"/>
            <a:ext cx="1072276" cy="14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 title="56A2826D-4D1A-4FB6-9BD1-48DB031D58BC_1_105_c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76800" y="2698750"/>
            <a:ext cx="1666223" cy="111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title="DFBB6EE8-CF11-4C88-B7F6-EDFF7BCCF2B6_1_105_c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42000" y="1388100"/>
            <a:ext cx="1072274" cy="142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title="168422FC-1621-4ED8-ACDF-D6A3544A609E_1_105_c.jpeg"/>
          <p:cNvPicPr preferRelativeResize="0"/>
          <p:nvPr/>
        </p:nvPicPr>
        <p:blipFill rotWithShape="1">
          <a:blip r:embed="rId13">
            <a:alphaModFix/>
          </a:blip>
          <a:srcRect b="-14090" l="0" r="0" t="14090"/>
          <a:stretch/>
        </p:blipFill>
        <p:spPr>
          <a:xfrm>
            <a:off x="6743025" y="2698762"/>
            <a:ext cx="1671250" cy="125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5076800" y="3760400"/>
            <a:ext cx="3337500" cy="1339500"/>
          </a:xfrm>
          <a:prstGeom prst="rect">
            <a:avLst/>
          </a:prstGeom>
          <a:solidFill>
            <a:srgbClr val="F493A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About Me!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Senior from Buffalo, NY!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Love baking/traveling/reading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SNI &amp; PCT on pediatric transplant unit!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Involved in URMP and TA for Micro+A&amp;P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Studied abroad in Ireland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NEC East &amp; Chair on NSNA Board!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5372887" y="3582870"/>
            <a:ext cx="3771237" cy="1597588"/>
            <a:chOff x="0" y="-28575"/>
            <a:chExt cx="1986430" cy="841500"/>
          </a:xfrm>
        </p:grpSpPr>
        <p:sp>
          <p:nvSpPr>
            <p:cNvPr id="118" name="Google Shape;118;p18"/>
            <p:cNvSpPr/>
            <p:nvPr/>
          </p:nvSpPr>
          <p:spPr>
            <a:xfrm>
              <a:off x="0" y="0"/>
              <a:ext cx="1986430" cy="807395"/>
            </a:xfrm>
            <a:custGeom>
              <a:rect b="b" l="l" r="r" t="t"/>
              <a:pathLst>
                <a:path extrusionOk="0" h="807395" w="1986430">
                  <a:moveTo>
                    <a:pt x="0" y="0"/>
                  </a:moveTo>
                  <a:lnTo>
                    <a:pt x="1986430" y="0"/>
                  </a:lnTo>
                  <a:lnTo>
                    <a:pt x="1986430" y="807395"/>
                  </a:lnTo>
                  <a:lnTo>
                    <a:pt x="0" y="807395"/>
                  </a:lnTo>
                  <a:close/>
                </a:path>
              </a:pathLst>
            </a:custGeom>
            <a:solidFill>
              <a:srgbClr val="EDD468"/>
            </a:solidFill>
            <a:ln>
              <a:noFill/>
            </a:ln>
          </p:spPr>
        </p:sp>
        <p:sp>
          <p:nvSpPr>
            <p:cNvPr id="119" name="Google Shape;119;p18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31203">
            <a:off x="8422823" y="2222890"/>
            <a:ext cx="778242" cy="165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115925" y="88600"/>
            <a:ext cx="902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Zilla Slab Medium"/>
                <a:ea typeface="Zilla Slab Medium"/>
                <a:cs typeface="Zilla Slab Medium"/>
                <a:sym typeface="Zilla Slab Medium"/>
              </a:rPr>
              <a:t>Business Manager: Ally Vicks - alv112@pitt.edu</a:t>
            </a:r>
            <a:endParaRPr sz="300"/>
          </a:p>
        </p:txBody>
      </p:sp>
      <p:sp>
        <p:nvSpPr>
          <p:cNvPr id="122" name="Google Shape;122;p18"/>
          <p:cNvSpPr txBox="1"/>
          <p:nvPr/>
        </p:nvSpPr>
        <p:spPr>
          <a:xfrm>
            <a:off x="115925" y="593900"/>
            <a:ext cx="5488800" cy="46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2"/>
                </a:solidFill>
              </a:rPr>
              <a:t>Membership Dues!</a:t>
            </a:r>
            <a:endParaRPr sz="1800" u="sng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Benefits of paying dues: becoming a member of our national and state organization, scholarship opportunities, </a:t>
            </a:r>
            <a:r>
              <a:rPr i="1" lang="en">
                <a:solidFill>
                  <a:schemeClr val="dk2"/>
                </a:solidFill>
              </a:rPr>
              <a:t>Imprint</a:t>
            </a:r>
            <a:r>
              <a:rPr lang="en">
                <a:solidFill>
                  <a:schemeClr val="dk2"/>
                </a:solidFill>
              </a:rPr>
              <a:t> subscription, discounts on nursing resources, opportunity for honors society, leadership skills and professional development, and you can apply to attend our state and national conventions!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Each </a:t>
            </a:r>
            <a:r>
              <a:rPr lang="en">
                <a:solidFill>
                  <a:schemeClr val="dk2"/>
                </a:solidFill>
              </a:rPr>
              <a:t>student</a:t>
            </a:r>
            <a:r>
              <a:rPr lang="en">
                <a:solidFill>
                  <a:schemeClr val="dk2"/>
                </a:solidFill>
              </a:rPr>
              <a:t> pays dues annually, costing </a:t>
            </a:r>
            <a:r>
              <a:rPr lang="en">
                <a:solidFill>
                  <a:schemeClr val="dk2"/>
                </a:solidFill>
                <a:highlight>
                  <a:srgbClr val="FFFCEC"/>
                </a:highlight>
              </a:rPr>
              <a:t>$15</a:t>
            </a:r>
            <a:r>
              <a:rPr lang="en">
                <a:solidFill>
                  <a:schemeClr val="dk2"/>
                </a:solidFill>
              </a:rPr>
              <a:t>. Dues must be paid by </a:t>
            </a:r>
            <a:r>
              <a:rPr lang="en" u="sng">
                <a:solidFill>
                  <a:schemeClr val="dk2"/>
                </a:solidFill>
              </a:rPr>
              <a:t>cash/check</a:t>
            </a:r>
            <a:r>
              <a:rPr lang="en">
                <a:solidFill>
                  <a:schemeClr val="dk2"/>
                </a:solidFill>
              </a:rPr>
              <a:t> (made out to the University of Pittsburgh)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New or returning members who paid last fall- plan for dues collection these days: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Before and after GBM - September 8</a:t>
            </a:r>
            <a:r>
              <a:rPr baseline="30000" lang="en" sz="1000">
                <a:solidFill>
                  <a:schemeClr val="dk1"/>
                </a:solidFill>
              </a:rPr>
              <a:t>th</a:t>
            </a:r>
            <a:endParaRPr baseline="30000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First floor lobby of Victoria - </a:t>
            </a:r>
            <a:r>
              <a:rPr lang="en" sz="1000">
                <a:solidFill>
                  <a:schemeClr val="dk1"/>
                </a:solidFill>
              </a:rPr>
              <a:t>6pm-7pm Thursday September 18</a:t>
            </a:r>
            <a:r>
              <a:rPr baseline="30000" lang="en" sz="1000">
                <a:solidFill>
                  <a:schemeClr val="dk1"/>
                </a:solidFill>
              </a:rPr>
              <a:t>th</a:t>
            </a:r>
            <a:endParaRPr baseline="30000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First floor lobby of Victoria - 6pm-7pm Tuesday September 23</a:t>
            </a:r>
            <a:r>
              <a:rPr baseline="30000" lang="en" sz="1000">
                <a:solidFill>
                  <a:schemeClr val="dk1"/>
                </a:solidFill>
              </a:rPr>
              <a:t>rd</a:t>
            </a:r>
            <a:endParaRPr baseline="30000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Before and after GBM - September 24</a:t>
            </a:r>
            <a:r>
              <a:rPr baseline="30000" lang="en" sz="1000">
                <a:solidFill>
                  <a:schemeClr val="dk1"/>
                </a:solidFill>
              </a:rPr>
              <a:t>th</a:t>
            </a:r>
            <a:endParaRPr baseline="30000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Before and after GBM - October 6</a:t>
            </a:r>
            <a:r>
              <a:rPr baseline="30000" lang="en" sz="1000">
                <a:solidFill>
                  <a:schemeClr val="dk1"/>
                </a:solidFill>
              </a:rPr>
              <a:t>th</a:t>
            </a:r>
            <a:endParaRPr baseline="30000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If you cannot attend these meetings, fill out </a:t>
            </a:r>
            <a:r>
              <a:rPr lang="en" u="sng">
                <a:solidFill>
                  <a:srgbClr val="669933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form</a:t>
            </a:r>
            <a:r>
              <a:rPr lang="en">
                <a:solidFill>
                  <a:srgbClr val="669933"/>
                </a:solidFill>
              </a:rPr>
              <a:t> </a:t>
            </a:r>
            <a:r>
              <a:rPr lang="en">
                <a:solidFill>
                  <a:schemeClr val="dk2"/>
                </a:solidFill>
              </a:rPr>
              <a:t>to arrange a time for dues collection.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Also, everyone please fill out </a:t>
            </a:r>
            <a:r>
              <a:rPr lang="en" sz="1600" u="sng">
                <a:solidFill>
                  <a:srgbClr val="669933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FORM</a:t>
            </a:r>
            <a:r>
              <a:rPr lang="en" sz="1600">
                <a:solidFill>
                  <a:schemeClr val="dk2"/>
                </a:solidFill>
              </a:rPr>
              <a:t> before paying your dues!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4977600" y="2399500"/>
            <a:ext cx="1201500" cy="824400"/>
          </a:xfrm>
          <a:prstGeom prst="rect">
            <a:avLst/>
          </a:prstGeom>
          <a:solidFill>
            <a:srgbClr val="F4BADA"/>
          </a:solidFill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669933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Financial Feedback Form</a:t>
            </a:r>
            <a:endParaRPr sz="1500">
              <a:solidFill>
                <a:srgbClr val="669933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5373000" y="3636500"/>
            <a:ext cx="3771000" cy="1544100"/>
          </a:xfrm>
          <a:prstGeom prst="rect">
            <a:avLst/>
          </a:prstGeom>
          <a:solidFill>
            <a:srgbClr val="F4BADA"/>
          </a:solidFill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About me: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From Rochester, NY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I love taking walks, cooking, watching The Summer I Turned Pretty (team Conrad ofc)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Brusters is my favorite ice cream in the world - chocolate </a:t>
            </a:r>
            <a:r>
              <a:rPr lang="en" sz="900">
                <a:solidFill>
                  <a:srgbClr val="669933"/>
                </a:solidFill>
              </a:rPr>
              <a:t>raspberry</a:t>
            </a:r>
            <a:r>
              <a:rPr lang="en" sz="900">
                <a:solidFill>
                  <a:srgbClr val="669933"/>
                </a:solidFill>
              </a:rPr>
              <a:t> truffle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Involved in URMP - reach out with any questions!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Nurse Extern in Rochester on a transplant floor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9933"/>
                </a:solidFill>
              </a:rPr>
              <a:t>Currently hope to be a L+D nurse!</a:t>
            </a:r>
            <a:endParaRPr sz="900">
              <a:solidFill>
                <a:srgbClr val="6699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5" name="Google Shape;125;p18" title="IMG_1593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1400" y="742138"/>
            <a:ext cx="1042926" cy="1390568"/>
          </a:xfrm>
          <a:prstGeom prst="rect">
            <a:avLst/>
          </a:prstGeom>
          <a:noFill/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18" title="IMG_614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6142" y="743274"/>
            <a:ext cx="1003058" cy="1337400"/>
          </a:xfrm>
          <a:prstGeom prst="rect">
            <a:avLst/>
          </a:prstGeom>
          <a:noFill/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p18" title="IMG_286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9200" y="2189299"/>
            <a:ext cx="1042925" cy="1390597"/>
          </a:xfrm>
          <a:prstGeom prst="rect">
            <a:avLst/>
          </a:prstGeom>
          <a:noFill/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18" title="FullSizeRender.jpg"/>
          <p:cNvPicPr preferRelativeResize="0"/>
          <p:nvPr/>
        </p:nvPicPr>
        <p:blipFill rotWithShape="1">
          <a:blip r:embed="rId10">
            <a:alphaModFix/>
          </a:blip>
          <a:srcRect b="16730" l="10233" r="0" t="10936"/>
          <a:stretch/>
        </p:blipFill>
        <p:spPr>
          <a:xfrm>
            <a:off x="6373238" y="2163075"/>
            <a:ext cx="933601" cy="1337390"/>
          </a:xfrm>
          <a:prstGeom prst="rect">
            <a:avLst/>
          </a:prstGeom>
          <a:noFill/>
          <a:ln cap="flat" cmpd="sng" w="9525">
            <a:solidFill>
              <a:srgbClr val="66993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 title="IMG_030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1673" y="1810319"/>
            <a:ext cx="1425001" cy="190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 title="IMG_665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3650" y="878750"/>
            <a:ext cx="1269738" cy="16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0828" y="3923196"/>
            <a:ext cx="2196187" cy="267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254026">
            <a:off x="-1085843" y="-536857"/>
            <a:ext cx="2196187" cy="2672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887200" y="255725"/>
            <a:ext cx="819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Zilla Slab Medium"/>
                <a:ea typeface="Zilla Slab Medium"/>
                <a:cs typeface="Zilla Slab Medium"/>
                <a:sym typeface="Zilla Slab Medium"/>
              </a:rPr>
              <a:t>Secretary: Ann Barney - acb176@pitt.edu</a:t>
            </a:r>
            <a:endParaRPr sz="600"/>
          </a:p>
        </p:txBody>
      </p:sp>
      <p:sp>
        <p:nvSpPr>
          <p:cNvPr id="138" name="Google Shape;138;p19"/>
          <p:cNvSpPr txBox="1"/>
          <p:nvPr/>
        </p:nvSpPr>
        <p:spPr>
          <a:xfrm>
            <a:off x="203575" y="1319625"/>
            <a:ext cx="5682000" cy="31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lang="en" sz="1800">
                <a:solidFill>
                  <a:srgbClr val="595959"/>
                </a:solidFill>
              </a:rPr>
              <a:t>100 points a semester </a:t>
            </a:r>
            <a:r>
              <a:rPr lang="en" sz="1800">
                <a:solidFill>
                  <a:srgbClr val="595959"/>
                </a:solidFill>
              </a:rPr>
              <a:t>to be an active member!! 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GBM’s are </a:t>
            </a:r>
            <a:r>
              <a:rPr i="1" lang="en" sz="1800">
                <a:solidFill>
                  <a:srgbClr val="595959"/>
                </a:solidFill>
              </a:rPr>
              <a:t>10</a:t>
            </a:r>
            <a:r>
              <a:rPr b="1" lang="en" sz="1800">
                <a:solidFill>
                  <a:srgbClr val="595959"/>
                </a:solidFill>
              </a:rPr>
              <a:t> </a:t>
            </a:r>
            <a:r>
              <a:rPr lang="en" sz="1800">
                <a:solidFill>
                  <a:srgbClr val="595959"/>
                </a:solidFill>
              </a:rPr>
              <a:t>points and events vary!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All points are recorded on the attendance spreadsheet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Please fill out the Event Attendance for all events and scan the QR code at the end of the presentation for GBM’s!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Add your email in the GBM response</a:t>
            </a:r>
            <a:r>
              <a:rPr i="1" lang="en" sz="1800">
                <a:solidFill>
                  <a:srgbClr val="595959"/>
                </a:solidFill>
              </a:rPr>
              <a:t> </a:t>
            </a:r>
            <a:endParaRPr i="1" sz="1800">
              <a:solidFill>
                <a:srgbClr val="59595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595959"/>
                </a:solidFill>
              </a:rPr>
              <a:t>only </a:t>
            </a:r>
            <a:r>
              <a:rPr lang="en" sz="1800">
                <a:solidFill>
                  <a:srgbClr val="595959"/>
                </a:solidFill>
              </a:rPr>
              <a:t>if you are </a:t>
            </a:r>
            <a:r>
              <a:rPr b="1" lang="en" sz="1800">
                <a:solidFill>
                  <a:srgbClr val="595959"/>
                </a:solidFill>
              </a:rPr>
              <a:t>NOT</a:t>
            </a:r>
            <a:r>
              <a:rPr lang="en" sz="1800">
                <a:solidFill>
                  <a:srgbClr val="595959"/>
                </a:solidFill>
              </a:rPr>
              <a:t> receiving emails!!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9372" y="3923196"/>
            <a:ext cx="2196187" cy="267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 title="IMG_9819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7975" y="962225"/>
            <a:ext cx="1073695" cy="14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title="IMG_9915.jpeg"/>
          <p:cNvPicPr preferRelativeResize="0"/>
          <p:nvPr/>
        </p:nvPicPr>
        <p:blipFill rotWithShape="1">
          <a:blip r:embed="rId7">
            <a:alphaModFix/>
          </a:blip>
          <a:srcRect b="0" l="0" r="0" t="24653"/>
          <a:stretch/>
        </p:blipFill>
        <p:spPr>
          <a:xfrm>
            <a:off x="5789275" y="2201025"/>
            <a:ext cx="1425012" cy="14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title="IMG_1276.jpeg"/>
          <p:cNvPicPr preferRelativeResize="0"/>
          <p:nvPr/>
        </p:nvPicPr>
        <p:blipFill rotWithShape="1">
          <a:blip r:embed="rId8">
            <a:alphaModFix/>
          </a:blip>
          <a:srcRect b="20854" l="16407" r="20240" t="25574"/>
          <a:stretch/>
        </p:blipFill>
        <p:spPr>
          <a:xfrm>
            <a:off x="8323400" y="2393818"/>
            <a:ext cx="821050" cy="92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 title="IMG_0692-removebg-preview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57450" y="809825"/>
            <a:ext cx="1211300" cy="16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4838800" y="3475700"/>
            <a:ext cx="4241400" cy="1600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about me</a:t>
            </a:r>
            <a:endParaRPr sz="15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F</a:t>
            </a: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rom Lancaster, PA 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Love walking, grabbing tea, and new food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Externship at my local hospital in the ICU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I </a:t>
            </a:r>
            <a:r>
              <a:rPr b="1"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love</a:t>
            </a: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 ice-cream !!!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Involved in Cru, URMP, UTA, and I studied abroad!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Currently serving on the SNAP board! 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priola"/>
              <a:buChar char="-"/>
            </a:pPr>
            <a:r>
              <a:rPr lang="en" sz="1100">
                <a:solidFill>
                  <a:srgbClr val="595959"/>
                </a:solidFill>
                <a:latin typeface="Capriola"/>
                <a:ea typeface="Capriola"/>
                <a:cs typeface="Capriola"/>
                <a:sym typeface="Capriola"/>
              </a:rPr>
              <a:t>Let me know if i can help you in any way!!!</a:t>
            </a:r>
            <a:endParaRPr sz="1100">
              <a:solidFill>
                <a:srgbClr val="595959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249979">
            <a:off x="8449114" y="179193"/>
            <a:ext cx="752509" cy="160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2079496">
            <a:off x="-54305" y="179205"/>
            <a:ext cx="752509" cy="16041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1" name="Google Shape;151;p20"/>
          <p:cNvGraphicFramePr/>
          <p:nvPr/>
        </p:nvGraphicFramePr>
        <p:xfrm>
          <a:off x="420450" y="15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{F07BCC5E-1112-4CFB-93BD-DC4E86657066}</a:tableStyleId>
              </a:tblPr>
              <a:tblGrid>
                <a:gridCol w="4079175"/>
                <a:gridCol w="4223925"/>
              </a:tblGrid>
              <a:tr h="44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38544F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Secretary Links</a:t>
                      </a:r>
                      <a:endParaRPr b="1" sz="1800">
                        <a:solidFill>
                          <a:srgbClr val="38544F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38544F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Connect with NSA</a:t>
                      </a:r>
                      <a:endParaRPr b="1" sz="1800">
                        <a:solidFill>
                          <a:srgbClr val="38544F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EC"/>
                    </a:solidFill>
                  </a:tcPr>
                </a:tc>
              </a:tr>
              <a:tr h="141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Event Attendance Form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for any event or outside  activity completed to earn points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Link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https://forms.gle/7y2Cm8DFVQFLWiVb9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</a:t>
                      </a:r>
                      <a:endParaRPr u="sng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-3175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estrial"/>
                        <a:buChar char="●"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Also hyperlinked in Secretary e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mails–click “Nursing Student Association”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Email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</a:t>
                      </a:r>
                      <a:r>
                        <a:rPr lang="en">
                          <a:solidFill>
                            <a:srgbClr val="3D040A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send us any questions, comments, or suggestions you have throughout the semester</a:t>
                      </a:r>
                      <a:endParaRPr>
                        <a:solidFill>
                          <a:srgbClr val="3D040A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3D040A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pittnsa@gmail.com</a:t>
                      </a:r>
                      <a:endParaRPr u="sng">
                        <a:solidFill>
                          <a:srgbClr val="3D040A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2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GBM Attendance Form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for GBMs only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Scan QR code at end of GBMs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solidFill>
                            <a:srgbClr val="1F1F1F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Instagram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</a:t>
                      </a:r>
                      <a:r>
                        <a:rPr lang="en">
                          <a:solidFill>
                            <a:srgbClr val="3D040A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meeting reminders, event updates and pictures, and more</a:t>
                      </a:r>
                      <a:endParaRPr>
                        <a:solidFill>
                          <a:srgbClr val="3D040A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D040A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@pittnsa</a:t>
                      </a:r>
                      <a:endParaRPr>
                        <a:solidFill>
                          <a:srgbClr val="3D040A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18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Attendance Spreadsheet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view to track how many points you have earned toward membership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Lin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k: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Attendance Form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-3175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estrial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Also hyperlinked in Sec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re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tary emails–click “Secretary”</a:t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Website</a:t>
                      </a:r>
                      <a:r>
                        <a:rPr lang="en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: NSA master calendar, important links, student spotlight</a:t>
                      </a:r>
                      <a:r>
                        <a:rPr lang="en">
                          <a:solidFill>
                            <a:srgbClr val="3D060A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s, an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d more</a:t>
                      </a:r>
                      <a:endParaRPr>
                        <a:solidFill>
                          <a:srgbClr val="000000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https://pittnsa.wixsite.com/pitt</a:t>
                      </a:r>
                      <a:endParaRPr u="sng">
                        <a:solidFill>
                          <a:srgbClr val="000000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3F49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186704">
            <a:off x="-1725483" y="-220037"/>
            <a:ext cx="2730868" cy="357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79187">
            <a:off x="7975085" y="2186649"/>
            <a:ext cx="1633537" cy="27391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2488750" y="290075"/>
            <a:ext cx="460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GBM’s</a:t>
            </a:r>
            <a:endParaRPr sz="5500">
              <a:solidFill>
                <a:schemeClr val="dk2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1159450" y="1237388"/>
            <a:ext cx="3686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9/8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9/24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10/6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4255950" y="1237388"/>
            <a:ext cx="3686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10/22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11/3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D040A"/>
                </a:solidFill>
                <a:latin typeface="Barlow Medium"/>
                <a:ea typeface="Barlow Medium"/>
                <a:cs typeface="Barlow Medium"/>
                <a:sym typeface="Barlow Medium"/>
              </a:rPr>
              <a:t>11/17</a:t>
            </a:r>
            <a:endParaRPr sz="4800">
              <a:solidFill>
                <a:srgbClr val="3D040A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cxnSp>
        <p:nvCxnSpPr>
          <p:cNvPr id="161" name="Google Shape;161;p21"/>
          <p:cNvCxnSpPr/>
          <p:nvPr/>
        </p:nvCxnSpPr>
        <p:spPr>
          <a:xfrm>
            <a:off x="2436125" y="1348100"/>
            <a:ext cx="1186200" cy="701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